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2.svg" ContentType="image/svg+xml"/>
  <Override PartName="/ppt/media/image13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19.svg" ContentType="image/svg+xml"/>
  <Override PartName="/ppt/media/image23.svg" ContentType="image/svg+xml"/>
  <Override PartName="/ppt/media/image32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37"/>
  </p:handoutMasterIdLst>
  <p:sldIdLst>
    <p:sldId id="256" r:id="rId3"/>
    <p:sldId id="257" r:id="rId4"/>
    <p:sldId id="297" r:id="rId5"/>
    <p:sldId id="258" r:id="rId6"/>
    <p:sldId id="263" r:id="rId7"/>
    <p:sldId id="262" r:id="rId8"/>
    <p:sldId id="268" r:id="rId10"/>
    <p:sldId id="298" r:id="rId11"/>
    <p:sldId id="299" r:id="rId12"/>
    <p:sldId id="300" r:id="rId13"/>
    <p:sldId id="302" r:id="rId14"/>
    <p:sldId id="304" r:id="rId15"/>
    <p:sldId id="305" r:id="rId16"/>
    <p:sldId id="307" r:id="rId17"/>
    <p:sldId id="308" r:id="rId18"/>
    <p:sldId id="309" r:id="rId19"/>
    <p:sldId id="311" r:id="rId20"/>
    <p:sldId id="270" r:id="rId21"/>
    <p:sldId id="315" r:id="rId22"/>
    <p:sldId id="319" r:id="rId23"/>
    <p:sldId id="320" r:id="rId24"/>
    <p:sldId id="324" r:id="rId25"/>
    <p:sldId id="285" r:id="rId26"/>
    <p:sldId id="322" r:id="rId27"/>
    <p:sldId id="273" r:id="rId28"/>
    <p:sldId id="274" r:id="rId29"/>
    <p:sldId id="267" r:id="rId30"/>
    <p:sldId id="327" r:id="rId31"/>
    <p:sldId id="275" r:id="rId32"/>
    <p:sldId id="281" r:id="rId33"/>
    <p:sldId id="296" r:id="rId34"/>
    <p:sldId id="330" r:id="rId35"/>
    <p:sldId id="295" r:id="rId36"/>
  </p:sldIdLst>
  <p:sldSz cx="12192000" cy="6858000"/>
  <p:notesSz cx="7103745" cy="10234295"/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0" userDrawn="1">
          <p15:clr>
            <a:srgbClr val="A4A3A4"/>
          </p15:clr>
        </p15:guide>
        <p15:guide id="2" pos="391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CA9"/>
    <a:srgbClr val="54A6FF"/>
    <a:srgbClr val="2F62AE"/>
    <a:srgbClr val="FFC497"/>
    <a:srgbClr val="FBBD8D"/>
    <a:srgbClr val="D7E7FE"/>
    <a:srgbClr val="EBFBFF"/>
    <a:srgbClr val="ADCDFC"/>
    <a:srgbClr val="75B8E8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5" y="360"/>
      </p:cViewPr>
      <p:guideLst>
        <p:guide orient="horz" pos="2290"/>
        <p:guide pos="391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gs" Target="tags/tag167.xml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图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PT文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小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双分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节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主机位背景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48.xml"/><Relationship Id="rId26" Type="http://schemas.openxmlformats.org/officeDocument/2006/relationships/tags" Target="../tags/tag47.xml"/><Relationship Id="rId25" Type="http://schemas.openxmlformats.org/officeDocument/2006/relationships/tags" Target="../tags/tag46.xml"/><Relationship Id="rId24" Type="http://schemas.openxmlformats.org/officeDocument/2006/relationships/tags" Target="../tags/tag45.xml"/><Relationship Id="rId23" Type="http://schemas.openxmlformats.org/officeDocument/2006/relationships/tags" Target="../tags/tag44.xml"/><Relationship Id="rId22" Type="http://schemas.openxmlformats.org/officeDocument/2006/relationships/tags" Target="../tags/tag43.xml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image" Target="../media/image12.svg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svg"/><Relationship Id="rId8" Type="http://schemas.openxmlformats.org/officeDocument/2006/relationships/image" Target="../media/image15.png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image" Target="../media/image14.svg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18.svg"/><Relationship Id="rId13" Type="http://schemas.openxmlformats.org/officeDocument/2006/relationships/image" Target="../media/image17.png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57.xml"/><Relationship Id="rId3" Type="http://schemas.openxmlformats.org/officeDocument/2006/relationships/image" Target="../media/image20.jpeg"/><Relationship Id="rId2" Type="http://schemas.openxmlformats.org/officeDocument/2006/relationships/image" Target="../media/image19.sv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jpeg"/><Relationship Id="rId2" Type="http://schemas.openxmlformats.org/officeDocument/2006/relationships/image" Target="../media/image13.sv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59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3" Type="http://schemas.openxmlformats.org/officeDocument/2006/relationships/slideLayout" Target="../slideLayouts/slideLayout4.xml"/><Relationship Id="rId22" Type="http://schemas.openxmlformats.org/officeDocument/2006/relationships/tags" Target="../tags/tag79.xml"/><Relationship Id="rId21" Type="http://schemas.openxmlformats.org/officeDocument/2006/relationships/tags" Target="../tags/tag78.xml"/><Relationship Id="rId20" Type="http://schemas.openxmlformats.org/officeDocument/2006/relationships/tags" Target="../tags/tag77.xml"/><Relationship Id="rId2" Type="http://schemas.openxmlformats.org/officeDocument/2006/relationships/image" Target="../media/image13.svg"/><Relationship Id="rId19" Type="http://schemas.openxmlformats.org/officeDocument/2006/relationships/tags" Target="../tags/tag76.xml"/><Relationship Id="rId18" Type="http://schemas.openxmlformats.org/officeDocument/2006/relationships/tags" Target="../tags/tag75.xml"/><Relationship Id="rId17" Type="http://schemas.openxmlformats.org/officeDocument/2006/relationships/tags" Target="../tags/tag74.xml"/><Relationship Id="rId16" Type="http://schemas.openxmlformats.org/officeDocument/2006/relationships/tags" Target="../tags/tag73.xml"/><Relationship Id="rId15" Type="http://schemas.openxmlformats.org/officeDocument/2006/relationships/tags" Target="../tags/tag72.xml"/><Relationship Id="rId14" Type="http://schemas.openxmlformats.org/officeDocument/2006/relationships/tags" Target="../tags/tag71.xml"/><Relationship Id="rId13" Type="http://schemas.openxmlformats.org/officeDocument/2006/relationships/tags" Target="../tags/tag70.xml"/><Relationship Id="rId12" Type="http://schemas.openxmlformats.org/officeDocument/2006/relationships/tags" Target="../tags/tag69.xml"/><Relationship Id="rId11" Type="http://schemas.openxmlformats.org/officeDocument/2006/relationships/tags" Target="../tags/tag68.xml"/><Relationship Id="rId10" Type="http://schemas.openxmlformats.org/officeDocument/2006/relationships/tags" Target="../tags/tag67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image" Target="../media/image12.svg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3.svg"/><Relationship Id="rId2" Type="http://schemas.openxmlformats.org/officeDocument/2006/relationships/image" Target="../media/image10.png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0" Type="http://schemas.openxmlformats.org/officeDocument/2006/relationships/notesSlide" Target="../notesSlides/notesSlide5.xml"/><Relationship Id="rId2" Type="http://schemas.openxmlformats.org/officeDocument/2006/relationships/image" Target="../media/image12.sv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06.xml"/><Relationship Id="rId17" Type="http://schemas.openxmlformats.org/officeDocument/2006/relationships/tags" Target="../tags/tag105.xml"/><Relationship Id="rId16" Type="http://schemas.openxmlformats.org/officeDocument/2006/relationships/tags" Target="../tags/tag104.xml"/><Relationship Id="rId15" Type="http://schemas.openxmlformats.org/officeDocument/2006/relationships/tags" Target="../tags/tag103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image" Target="../media/image13.svg"/><Relationship Id="rId29" Type="http://schemas.openxmlformats.org/officeDocument/2006/relationships/slideLayout" Target="../slideLayouts/slideLayout4.xml"/><Relationship Id="rId28" Type="http://schemas.openxmlformats.org/officeDocument/2006/relationships/tags" Target="../tags/tag130.xml"/><Relationship Id="rId27" Type="http://schemas.openxmlformats.org/officeDocument/2006/relationships/tags" Target="../tags/tag129.xml"/><Relationship Id="rId26" Type="http://schemas.openxmlformats.org/officeDocument/2006/relationships/image" Target="../media/image25.jpeg"/><Relationship Id="rId25" Type="http://schemas.openxmlformats.org/officeDocument/2006/relationships/tags" Target="../tags/tag128.xml"/><Relationship Id="rId24" Type="http://schemas.openxmlformats.org/officeDocument/2006/relationships/tags" Target="../tags/tag127.xml"/><Relationship Id="rId23" Type="http://schemas.openxmlformats.org/officeDocument/2006/relationships/tags" Target="../tags/tag126.xml"/><Relationship Id="rId22" Type="http://schemas.openxmlformats.org/officeDocument/2006/relationships/tags" Target="../tags/tag125.xml"/><Relationship Id="rId21" Type="http://schemas.openxmlformats.org/officeDocument/2006/relationships/tags" Target="../tags/tag124.xml"/><Relationship Id="rId20" Type="http://schemas.openxmlformats.org/officeDocument/2006/relationships/tags" Target="../tags/tag123.xml"/><Relationship Id="rId2" Type="http://schemas.openxmlformats.org/officeDocument/2006/relationships/image" Target="../media/image11.png"/><Relationship Id="rId19" Type="http://schemas.openxmlformats.org/officeDocument/2006/relationships/tags" Target="../tags/tag122.xml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image" Target="../media/image19.svg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138.xml"/><Relationship Id="rId1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9.xml"/><Relationship Id="rId3" Type="http://schemas.openxmlformats.org/officeDocument/2006/relationships/image" Target="../media/image26.jpeg"/><Relationship Id="rId2" Type="http://schemas.openxmlformats.org/officeDocument/2006/relationships/image" Target="../media/image13.sv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3.sv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image" Target="../media/image27.jpeg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3" Type="http://schemas.openxmlformats.org/officeDocument/2006/relationships/tags" Target="../tags/tag141.xml"/><Relationship Id="rId2" Type="http://schemas.openxmlformats.org/officeDocument/2006/relationships/image" Target="../media/image12.svg"/><Relationship Id="rId12" Type="http://schemas.openxmlformats.org/officeDocument/2006/relationships/slideLayout" Target="../slideLayouts/slideLayout4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50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Relationship Id="rId3" Type="http://schemas.openxmlformats.org/officeDocument/2006/relationships/image" Target="../media/image23.svg"/><Relationship Id="rId2" Type="http://schemas.openxmlformats.org/officeDocument/2006/relationships/image" Target="../media/image8.png"/><Relationship Id="rId1" Type="http://schemas.openxmlformats.org/officeDocument/2006/relationships/tags" Target="../tags/tag1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jpeg"/><Relationship Id="rId2" Type="http://schemas.openxmlformats.org/officeDocument/2006/relationships/image" Target="../media/image14.svg"/><Relationship Id="rId1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5.xml"/><Relationship Id="rId20" Type="http://schemas.openxmlformats.org/officeDocument/2006/relationships/tags" Target="../tags/tag20.xml"/><Relationship Id="rId2" Type="http://schemas.openxmlformats.org/officeDocument/2006/relationships/tags" Target="../tags/tag2.xml"/><Relationship Id="rId19" Type="http://schemas.openxmlformats.org/officeDocument/2006/relationships/tags" Target="../tags/tag19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13.svg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53.xml"/><Relationship Id="rId2" Type="http://schemas.openxmlformats.org/officeDocument/2006/relationships/image" Target="../media/image32.svg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image" Target="../media/image14.svg"/><Relationship Id="rId15" Type="http://schemas.openxmlformats.org/officeDocument/2006/relationships/slideLayout" Target="../slideLayouts/slideLayout5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21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22.xml"/><Relationship Id="rId2" Type="http://schemas.openxmlformats.org/officeDocument/2006/relationships/image" Target="../media/image9.sv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sv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9660" y="1882775"/>
            <a:ext cx="87642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6000" spc="3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</a:t>
            </a:r>
            <a:r>
              <a:rPr lang="zh-CN" altLang="en-US" sz="6000" spc="3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方式</a:t>
            </a:r>
            <a:endParaRPr lang="zh-CN" altLang="en-US" sz="6000" spc="3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9660" y="3176270"/>
            <a:ext cx="8764270" cy="903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44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集中采购、分散采购与联合采购</a:t>
            </a:r>
            <a:endParaRPr lang="zh-CN" altLang="en-US" sz="44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5417185" y="3081655"/>
            <a:ext cx="108585" cy="10858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5588635" y="3136265"/>
            <a:ext cx="3490595" cy="0"/>
          </a:xfrm>
          <a:prstGeom prst="line">
            <a:avLst/>
          </a:prstGeom>
          <a:ln>
            <a:gradFill>
              <a:gsLst>
                <a:gs pos="0">
                  <a:srgbClr val="285CA9"/>
                </a:gs>
                <a:gs pos="100000">
                  <a:srgbClr val="285CA9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49755" y="3143250"/>
            <a:ext cx="3490595" cy="0"/>
          </a:xfrm>
          <a:prstGeom prst="line">
            <a:avLst/>
          </a:prstGeom>
          <a:ln>
            <a:gradFill>
              <a:gsLst>
                <a:gs pos="0">
                  <a:srgbClr val="285CA9"/>
                </a:gs>
                <a:gs pos="100000">
                  <a:srgbClr val="285CA9">
                    <a:alpha val="0"/>
                  </a:srgb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055745" y="4497070"/>
            <a:ext cx="3018155" cy="44831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+mn-ea"/>
                <a:cs typeface="+mn-ea"/>
              </a:rPr>
              <a:t>主讲教师：胥爱霞</a:t>
            </a:r>
            <a:endParaRPr lang="zh-CN" altLang="en-US" sz="200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0303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1017905" y="1780540"/>
            <a:ext cx="10102850" cy="4558665"/>
            <a:chOff x="1087" y="2681"/>
            <a:chExt cx="17026" cy="7783"/>
          </a:xfrm>
        </p:grpSpPr>
        <p:sp>
          <p:nvSpPr>
            <p:cNvPr id="9" name="椭圆 8"/>
            <p:cNvSpPr/>
            <p:nvPr>
              <p:custDataLst>
                <p:tags r:id="rId3"/>
              </p:custDataLst>
            </p:nvPr>
          </p:nvSpPr>
          <p:spPr>
            <a:xfrm>
              <a:off x="3976" y="8026"/>
              <a:ext cx="11248" cy="183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0"/>
            </a:gradFill>
            <a:ln w="41275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标题"/>
            <p:cNvSpPr txBox="1"/>
            <p:nvPr>
              <p:custDataLst>
                <p:tags r:id="rId4"/>
              </p:custDataLst>
            </p:nvPr>
          </p:nvSpPr>
          <p:spPr>
            <a:xfrm>
              <a:off x="4957" y="8097"/>
              <a:ext cx="9287" cy="12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300" dirty="0">
                  <a:ln w="0">
                    <a:noFill/>
                  </a:ln>
                  <a:solidFill>
                    <a:schemeClr val="accent1"/>
                  </a:solidFill>
                  <a:effectLst/>
                  <a:uFillTx/>
                  <a:latin typeface="Arial" panose="020B0604020202090204" pitchFamily="34" charset="0"/>
                  <a:cs typeface="+mn-ea"/>
                  <a:sym typeface="+mn-ea"/>
                </a:rPr>
                <a:t>集中采购的优势</a:t>
              </a:r>
              <a:endParaRPr lang="zh-CN" altLang="en-US" sz="2400" b="1" spc="300" dirty="0">
                <a:ln w="0"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90204" pitchFamily="34" charset="0"/>
                <a:cs typeface="+mn-ea"/>
                <a:sym typeface="+mn-ea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5"/>
              </p:custDataLst>
            </p:nvPr>
          </p:nvSpPr>
          <p:spPr>
            <a:xfrm>
              <a:off x="2832" y="8028"/>
              <a:ext cx="13536" cy="214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>
            <a:xfrm>
              <a:off x="3008" y="9419"/>
              <a:ext cx="2120" cy="773"/>
            </a:xfrm>
            <a:custGeom>
              <a:avLst/>
              <a:gdLst>
                <a:gd name="connsiteX0" fmla="*/ 2116 w 2120"/>
                <a:gd name="connsiteY0" fmla="*/ 557 h 773"/>
                <a:gd name="connsiteX1" fmla="*/ 2120 w 2120"/>
                <a:gd name="connsiteY1" fmla="*/ 773 h 773"/>
                <a:gd name="connsiteX2" fmla="*/ 0 w 2120"/>
                <a:gd name="connsiteY2" fmla="*/ 201 h 773"/>
                <a:gd name="connsiteX3" fmla="*/ 15 w 2120"/>
                <a:gd name="connsiteY3" fmla="*/ 0 h 773"/>
                <a:gd name="connsiteX4" fmla="*/ 2116 w 2120"/>
                <a:gd name="connsiteY4" fmla="*/ 557 h 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0" h="773">
                  <a:moveTo>
                    <a:pt x="2116" y="557"/>
                  </a:moveTo>
                  <a:lnTo>
                    <a:pt x="2120" y="773"/>
                  </a:lnTo>
                  <a:cubicBezTo>
                    <a:pt x="2120" y="773"/>
                    <a:pt x="252" y="516"/>
                    <a:pt x="0" y="201"/>
                  </a:cubicBezTo>
                  <a:lnTo>
                    <a:pt x="15" y="0"/>
                  </a:lnTo>
                  <a:cubicBezTo>
                    <a:pt x="15" y="0"/>
                    <a:pt x="159" y="270"/>
                    <a:pt x="2116" y="557"/>
                  </a:cubicBezTo>
                  <a:close/>
                </a:path>
              </a:pathLst>
            </a:custGeom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>
                    <a:alpha val="49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>
            <a:xfrm>
              <a:off x="13109" y="9363"/>
              <a:ext cx="3938" cy="960"/>
            </a:xfrm>
            <a:custGeom>
              <a:avLst/>
              <a:gdLst>
                <a:gd name="connsiteX0" fmla="*/ 3740 w 3740"/>
                <a:gd name="connsiteY0" fmla="*/ 0 h 960"/>
                <a:gd name="connsiteX1" fmla="*/ 3740 w 3740"/>
                <a:gd name="connsiteY1" fmla="*/ 234 h 960"/>
                <a:gd name="connsiteX2" fmla="*/ 11 w 3740"/>
                <a:gd name="connsiteY2" fmla="*/ 960 h 960"/>
                <a:gd name="connsiteX3" fmla="*/ 0 w 3740"/>
                <a:gd name="connsiteY3" fmla="*/ 758 h 960"/>
                <a:gd name="connsiteX4" fmla="*/ 3740 w 3740"/>
                <a:gd name="connsiteY4" fmla="*/ 0 h 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" h="960">
                  <a:moveTo>
                    <a:pt x="3740" y="0"/>
                  </a:moveTo>
                  <a:lnTo>
                    <a:pt x="3740" y="234"/>
                  </a:lnTo>
                  <a:cubicBezTo>
                    <a:pt x="3740" y="234"/>
                    <a:pt x="2879" y="744"/>
                    <a:pt x="11" y="960"/>
                  </a:cubicBezTo>
                  <a:lnTo>
                    <a:pt x="0" y="758"/>
                  </a:lnTo>
                  <a:cubicBezTo>
                    <a:pt x="0" y="758"/>
                    <a:pt x="2513" y="657"/>
                    <a:pt x="3740" y="0"/>
                  </a:cubicBezTo>
                  <a:close/>
                </a:path>
              </a:pathLst>
            </a:custGeom>
            <a:gradFill>
              <a:gsLst>
                <a:gs pos="1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49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</a:rPr>
                <a:t>   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8"/>
              </p:custDataLst>
            </p:nvPr>
          </p:nvSpPr>
          <p:spPr>
            <a:xfrm>
              <a:off x="1803" y="8026"/>
              <a:ext cx="15594" cy="2438"/>
            </a:xfrm>
            <a:prstGeom prst="ellipse">
              <a:avLst/>
            </a:prstGeom>
            <a:noFill/>
            <a:ln>
              <a:gradFill>
                <a:gsLst>
                  <a:gs pos="66000">
                    <a:srgbClr val="376FFF">
                      <a:alpha val="0"/>
                    </a:srgbClr>
                  </a:gs>
                  <a:gs pos="14000">
                    <a:schemeClr val="accent1">
                      <a:alpha val="0"/>
                    </a:schemeClr>
                  </a:gs>
                  <a:gs pos="0">
                    <a:srgbClr val="376FFF">
                      <a:alpha val="16000"/>
                    </a:srgbClr>
                  </a:gs>
                  <a:gs pos="100000">
                    <a:schemeClr val="accent1">
                      <a:alpha val="20000"/>
                    </a:scheme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9"/>
              </p:custDataLst>
            </p:nvPr>
          </p:nvSpPr>
          <p:spPr>
            <a:xfrm>
              <a:off x="1563" y="2681"/>
              <a:ext cx="16229" cy="599"/>
            </a:xfrm>
            <a:custGeom>
              <a:avLst/>
              <a:gdLst>
                <a:gd name="connsiteX0" fmla="*/ 16009 w 16009"/>
                <a:gd name="connsiteY0" fmla="*/ 4 h 567"/>
                <a:gd name="connsiteX1" fmla="*/ 8012 w 16009"/>
                <a:gd name="connsiteY1" fmla="*/ 567 h 567"/>
                <a:gd name="connsiteX2" fmla="*/ 16 w 16009"/>
                <a:gd name="connsiteY2" fmla="*/ 4 h 567"/>
                <a:gd name="connsiteX3" fmla="*/ 0 w 16009"/>
                <a:gd name="connsiteY3" fmla="*/ 0 h 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9" h="567">
                  <a:moveTo>
                    <a:pt x="16009" y="4"/>
                  </a:moveTo>
                  <a:cubicBezTo>
                    <a:pt x="14662" y="336"/>
                    <a:pt x="11588" y="567"/>
                    <a:pt x="8012" y="567"/>
                  </a:cubicBezTo>
                  <a:cubicBezTo>
                    <a:pt x="4436" y="567"/>
                    <a:pt x="1363" y="336"/>
                    <a:pt x="16" y="4"/>
                  </a:cubicBez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2">
                      <a:alpha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000" dirty="0">
                  <a:solidFill>
                    <a:schemeClr val="accent2"/>
                  </a:solidFill>
                  <a:cs typeface="微软雅黑" charset="-122"/>
                  <a:sym typeface="+mn-ea"/>
                </a:rPr>
                <a:t> </a:t>
              </a:r>
              <a:endParaRPr lang="en-US" altLang="zh-CN" sz="1000" dirty="0">
                <a:solidFill>
                  <a:schemeClr val="accent2"/>
                </a:solidFill>
                <a:cs typeface="微软雅黑" charset="-122"/>
                <a:sym typeface="+mn-ea"/>
              </a:endParaRPr>
            </a:p>
          </p:txBody>
        </p:sp>
        <p:sp>
          <p:nvSpPr>
            <p:cNvPr id="19" name="任意多边形: 形状 9"/>
            <p:cNvSpPr/>
            <p:nvPr>
              <p:custDataLst>
                <p:tags r:id="rId10"/>
              </p:custDataLst>
            </p:nvPr>
          </p:nvSpPr>
          <p:spPr>
            <a:xfrm>
              <a:off x="1202" y="2803"/>
              <a:ext cx="3023" cy="5559"/>
            </a:xfrm>
            <a:custGeom>
              <a:avLst/>
              <a:gdLst>
                <a:gd name="connsiteX0" fmla="*/ 691353 w 691420"/>
                <a:gd name="connsiteY0" fmla="*/ 108254 h 1128219"/>
                <a:gd name="connsiteX1" fmla="*/ 691353 w 691420"/>
                <a:gd name="connsiteY1" fmla="*/ 1021130 h 1128219"/>
                <a:gd name="connsiteX2" fmla="*/ 672303 w 691420"/>
                <a:gd name="connsiteY2" fmla="*/ 1042275 h 1128219"/>
                <a:gd name="connsiteX3" fmla="*/ 25556 w 691420"/>
                <a:gd name="connsiteY3" fmla="*/ 1127524 h 1128219"/>
                <a:gd name="connsiteX4" fmla="*/ 436 w 691420"/>
                <a:gd name="connsiteY4" fmla="*/ 1111551 h 1128219"/>
                <a:gd name="connsiteX5" fmla="*/ -66 w 691420"/>
                <a:gd name="connsiteY5" fmla="*/ 1106855 h 1128219"/>
                <a:gd name="connsiteX6" fmla="*/ -66 w 691420"/>
                <a:gd name="connsiteY6" fmla="*/ 21005 h 1128219"/>
                <a:gd name="connsiteX7" fmla="*/ 21033 w 691420"/>
                <a:gd name="connsiteY7" fmla="*/ -188 h 1128219"/>
                <a:gd name="connsiteX8" fmla="*/ 25746 w 691420"/>
                <a:gd name="connsiteY8" fmla="*/ 336 h 1128219"/>
                <a:gd name="connsiteX9" fmla="*/ 671827 w 691420"/>
                <a:gd name="connsiteY9" fmla="*/ 87394 h 1128219"/>
                <a:gd name="connsiteX10" fmla="*/ 691353 w 691420"/>
                <a:gd name="connsiteY10" fmla="*/ 108254 h 112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20" h="1128219">
                  <a:moveTo>
                    <a:pt x="691353" y="108254"/>
                  </a:moveTo>
                  <a:lnTo>
                    <a:pt x="691353" y="1021130"/>
                  </a:lnTo>
                  <a:cubicBezTo>
                    <a:pt x="691363" y="1032017"/>
                    <a:pt x="683133" y="1041152"/>
                    <a:pt x="672303" y="1042275"/>
                  </a:cubicBezTo>
                  <a:cubicBezTo>
                    <a:pt x="403317" y="1064945"/>
                    <a:pt x="181194" y="1093520"/>
                    <a:pt x="25556" y="1127524"/>
                  </a:cubicBezTo>
                  <a:cubicBezTo>
                    <a:pt x="14208" y="1130048"/>
                    <a:pt x="2961" y="1122895"/>
                    <a:pt x="436" y="1111551"/>
                  </a:cubicBezTo>
                  <a:cubicBezTo>
                    <a:pt x="93" y="1110008"/>
                    <a:pt x="-76" y="1108436"/>
                    <a:pt x="-66" y="1106855"/>
                  </a:cubicBezTo>
                  <a:lnTo>
                    <a:pt x="-66" y="21005"/>
                  </a:lnTo>
                  <a:cubicBezTo>
                    <a:pt x="-91" y="9327"/>
                    <a:pt x="9356" y="-160"/>
                    <a:pt x="21033" y="-188"/>
                  </a:cubicBezTo>
                  <a:cubicBezTo>
                    <a:pt x="22619" y="-188"/>
                    <a:pt x="24200" y="-17"/>
                    <a:pt x="25746" y="336"/>
                  </a:cubicBezTo>
                  <a:cubicBezTo>
                    <a:pt x="176813" y="34911"/>
                    <a:pt x="399507" y="64725"/>
                    <a:pt x="671827" y="87394"/>
                  </a:cubicBezTo>
                  <a:cubicBezTo>
                    <a:pt x="682743" y="88280"/>
                    <a:pt x="691191" y="97310"/>
                    <a:pt x="691353" y="10825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3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0"/>
            <p:cNvSpPr/>
            <p:nvPr>
              <p:custDataLst>
                <p:tags r:id="rId11"/>
              </p:custDataLst>
            </p:nvPr>
          </p:nvSpPr>
          <p:spPr>
            <a:xfrm>
              <a:off x="4641" y="3285"/>
              <a:ext cx="3023" cy="4601"/>
            </a:xfrm>
            <a:custGeom>
              <a:avLst/>
              <a:gdLst>
                <a:gd name="connsiteX0" fmla="*/ 691353 w 691419"/>
                <a:gd name="connsiteY0" fmla="*/ 51199 h 934315"/>
                <a:gd name="connsiteX1" fmla="*/ 691353 w 691419"/>
                <a:gd name="connsiteY1" fmla="*/ 882922 h 934315"/>
                <a:gd name="connsiteX2" fmla="*/ 670684 w 691419"/>
                <a:gd name="connsiteY2" fmla="*/ 904068 h 934315"/>
                <a:gd name="connsiteX3" fmla="*/ 22507 w 691419"/>
                <a:gd name="connsiteY3" fmla="*/ 934071 h 934315"/>
                <a:gd name="connsiteX4" fmla="*/ -10 w 691419"/>
                <a:gd name="connsiteY4" fmla="*/ 914603 h 934315"/>
                <a:gd name="connsiteX5" fmla="*/ -67 w 691419"/>
                <a:gd name="connsiteY5" fmla="*/ 912926 h 934315"/>
                <a:gd name="connsiteX6" fmla="*/ -67 w 691419"/>
                <a:gd name="connsiteY6" fmla="*/ 21005 h 934315"/>
                <a:gd name="connsiteX7" fmla="*/ 21031 w 691419"/>
                <a:gd name="connsiteY7" fmla="*/ -188 h 934315"/>
                <a:gd name="connsiteX8" fmla="*/ 22507 w 691419"/>
                <a:gd name="connsiteY8" fmla="*/ -140 h 934315"/>
                <a:gd name="connsiteX9" fmla="*/ 670684 w 691419"/>
                <a:gd name="connsiteY9" fmla="*/ 30054 h 934315"/>
                <a:gd name="connsiteX10" fmla="*/ 691353 w 691419"/>
                <a:gd name="connsiteY10" fmla="*/ 51199 h 93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19" h="934315">
                  <a:moveTo>
                    <a:pt x="691353" y="51199"/>
                  </a:moveTo>
                  <a:lnTo>
                    <a:pt x="691353" y="882922"/>
                  </a:lnTo>
                  <a:cubicBezTo>
                    <a:pt x="691353" y="894419"/>
                    <a:pt x="682171" y="903810"/>
                    <a:pt x="670684" y="904068"/>
                  </a:cubicBezTo>
                  <a:cubicBezTo>
                    <a:pt x="438178" y="909973"/>
                    <a:pt x="219865" y="920165"/>
                    <a:pt x="22507" y="934071"/>
                  </a:cubicBezTo>
                  <a:cubicBezTo>
                    <a:pt x="10916" y="934910"/>
                    <a:pt x="829" y="926194"/>
                    <a:pt x="-10" y="914603"/>
                  </a:cubicBezTo>
                  <a:cubicBezTo>
                    <a:pt x="-57" y="914040"/>
                    <a:pt x="-67" y="913488"/>
                    <a:pt x="-67" y="912926"/>
                  </a:cubicBezTo>
                  <a:lnTo>
                    <a:pt x="-67" y="21005"/>
                  </a:lnTo>
                  <a:cubicBezTo>
                    <a:pt x="-95" y="9327"/>
                    <a:pt x="9353" y="-160"/>
                    <a:pt x="21031" y="-188"/>
                  </a:cubicBezTo>
                  <a:cubicBezTo>
                    <a:pt x="21526" y="-188"/>
                    <a:pt x="22012" y="-169"/>
                    <a:pt x="22507" y="-140"/>
                  </a:cubicBezTo>
                  <a:cubicBezTo>
                    <a:pt x="219294" y="13766"/>
                    <a:pt x="437702" y="24053"/>
                    <a:pt x="670684" y="30054"/>
                  </a:cubicBezTo>
                  <a:cubicBezTo>
                    <a:pt x="682171" y="30311"/>
                    <a:pt x="691353" y="39703"/>
                    <a:pt x="691353" y="5119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300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2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任意多边形: 形状 11"/>
            <p:cNvSpPr/>
            <p:nvPr>
              <p:custDataLst>
                <p:tags r:id="rId12"/>
              </p:custDataLst>
            </p:nvPr>
          </p:nvSpPr>
          <p:spPr>
            <a:xfrm>
              <a:off x="8083" y="3451"/>
              <a:ext cx="3023" cy="4279"/>
            </a:xfrm>
            <a:custGeom>
              <a:avLst/>
              <a:gdLst>
                <a:gd name="connsiteX0" fmla="*/ 691353 w 691419"/>
                <a:gd name="connsiteY0" fmla="*/ 21338 h 868394"/>
                <a:gd name="connsiteX1" fmla="*/ 691353 w 691419"/>
                <a:gd name="connsiteY1" fmla="*/ 847061 h 868394"/>
                <a:gd name="connsiteX2" fmla="*/ 670208 w 691419"/>
                <a:gd name="connsiteY2" fmla="*/ 868206 h 868394"/>
                <a:gd name="connsiteX3" fmla="*/ 669826 w 691419"/>
                <a:gd name="connsiteY3" fmla="*/ 868206 h 868394"/>
                <a:gd name="connsiteX4" fmla="*/ 341785 w 691419"/>
                <a:gd name="connsiteY4" fmla="*/ 865253 h 868394"/>
                <a:gd name="connsiteX5" fmla="*/ 21364 w 691419"/>
                <a:gd name="connsiteY5" fmla="*/ 868016 h 868394"/>
                <a:gd name="connsiteX6" fmla="*/ -67 w 691419"/>
                <a:gd name="connsiteY6" fmla="*/ 847156 h 868394"/>
                <a:gd name="connsiteX7" fmla="*/ -67 w 691419"/>
                <a:gd name="connsiteY7" fmla="*/ 846870 h 868394"/>
                <a:gd name="connsiteX8" fmla="*/ -67 w 691419"/>
                <a:gd name="connsiteY8" fmla="*/ 20957 h 868394"/>
                <a:gd name="connsiteX9" fmla="*/ 21079 w 691419"/>
                <a:gd name="connsiteY9" fmla="*/ -188 h 868394"/>
                <a:gd name="connsiteX10" fmla="*/ 21364 w 691419"/>
                <a:gd name="connsiteY10" fmla="*/ -188 h 868394"/>
                <a:gd name="connsiteX11" fmla="*/ 356835 w 691419"/>
                <a:gd name="connsiteY11" fmla="*/ 2765 h 868394"/>
                <a:gd name="connsiteX12" fmla="*/ 669922 w 691419"/>
                <a:gd name="connsiteY12" fmla="*/ 193 h 868394"/>
                <a:gd name="connsiteX13" fmla="*/ 691353 w 691419"/>
                <a:gd name="connsiteY13" fmla="*/ 21053 h 868394"/>
                <a:gd name="connsiteX14" fmla="*/ 691353 w 691419"/>
                <a:gd name="connsiteY14" fmla="*/ 21338 h 86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419" h="868394">
                  <a:moveTo>
                    <a:pt x="691353" y="21338"/>
                  </a:moveTo>
                  <a:lnTo>
                    <a:pt x="691353" y="847061"/>
                  </a:lnTo>
                  <a:cubicBezTo>
                    <a:pt x="691353" y="858738"/>
                    <a:pt x="681885" y="868206"/>
                    <a:pt x="670208" y="868206"/>
                  </a:cubicBezTo>
                  <a:cubicBezTo>
                    <a:pt x="670084" y="868206"/>
                    <a:pt x="669950" y="868206"/>
                    <a:pt x="669826" y="868206"/>
                  </a:cubicBezTo>
                  <a:cubicBezTo>
                    <a:pt x="562956" y="866301"/>
                    <a:pt x="453323" y="865253"/>
                    <a:pt x="341785" y="865253"/>
                  </a:cubicBezTo>
                  <a:cubicBezTo>
                    <a:pt x="232819" y="865253"/>
                    <a:pt x="126016" y="866177"/>
                    <a:pt x="21364" y="868016"/>
                  </a:cubicBezTo>
                  <a:cubicBezTo>
                    <a:pt x="9687" y="868178"/>
                    <a:pt x="95" y="858833"/>
                    <a:pt x="-67" y="847156"/>
                  </a:cubicBezTo>
                  <a:cubicBezTo>
                    <a:pt x="-67" y="847061"/>
                    <a:pt x="-67" y="846965"/>
                    <a:pt x="-67" y="846870"/>
                  </a:cubicBezTo>
                  <a:lnTo>
                    <a:pt x="-67" y="20957"/>
                  </a:lnTo>
                  <a:cubicBezTo>
                    <a:pt x="-67" y="9280"/>
                    <a:pt x="9401" y="-188"/>
                    <a:pt x="21079" y="-188"/>
                  </a:cubicBezTo>
                  <a:cubicBezTo>
                    <a:pt x="21174" y="-188"/>
                    <a:pt x="21269" y="-188"/>
                    <a:pt x="21364" y="-188"/>
                  </a:cubicBezTo>
                  <a:cubicBezTo>
                    <a:pt x="130616" y="1717"/>
                    <a:pt x="242726" y="2765"/>
                    <a:pt x="356835" y="2765"/>
                  </a:cubicBezTo>
                  <a:cubicBezTo>
                    <a:pt x="463201" y="2765"/>
                    <a:pt x="567557" y="1907"/>
                    <a:pt x="669922" y="193"/>
                  </a:cubicBezTo>
                  <a:cubicBezTo>
                    <a:pt x="681599" y="31"/>
                    <a:pt x="691191" y="9375"/>
                    <a:pt x="691353" y="21053"/>
                  </a:cubicBezTo>
                  <a:cubicBezTo>
                    <a:pt x="691353" y="21148"/>
                    <a:pt x="691353" y="21243"/>
                    <a:pt x="691353" y="2133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3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任意多边形: 形状 13"/>
            <p:cNvSpPr/>
            <p:nvPr>
              <p:custDataLst>
                <p:tags r:id="rId13"/>
              </p:custDataLst>
            </p:nvPr>
          </p:nvSpPr>
          <p:spPr>
            <a:xfrm>
              <a:off x="11523" y="3294"/>
              <a:ext cx="3023" cy="4598"/>
            </a:xfrm>
            <a:custGeom>
              <a:avLst/>
              <a:gdLst>
                <a:gd name="connsiteX0" fmla="*/ 691353 w 691420"/>
                <a:gd name="connsiteY0" fmla="*/ 21007 h 933270"/>
                <a:gd name="connsiteX1" fmla="*/ 691353 w 691420"/>
                <a:gd name="connsiteY1" fmla="*/ 911880 h 933270"/>
                <a:gd name="connsiteX2" fmla="*/ 670455 w 691420"/>
                <a:gd name="connsiteY2" fmla="*/ 933082 h 933270"/>
                <a:gd name="connsiteX3" fmla="*/ 668779 w 691420"/>
                <a:gd name="connsiteY3" fmla="*/ 933025 h 933270"/>
                <a:gd name="connsiteX4" fmla="*/ 20602 w 691420"/>
                <a:gd name="connsiteY4" fmla="*/ 902736 h 933270"/>
                <a:gd name="connsiteX5" fmla="*/ -67 w 691420"/>
                <a:gd name="connsiteY5" fmla="*/ 881591 h 933270"/>
                <a:gd name="connsiteX6" fmla="*/ -67 w 691420"/>
                <a:gd name="connsiteY6" fmla="*/ 50248 h 933270"/>
                <a:gd name="connsiteX7" fmla="*/ 20602 w 691420"/>
                <a:gd name="connsiteY7" fmla="*/ 29103 h 933270"/>
                <a:gd name="connsiteX8" fmla="*/ 668779 w 691420"/>
                <a:gd name="connsiteY8" fmla="*/ -139 h 933270"/>
                <a:gd name="connsiteX9" fmla="*/ 691305 w 691420"/>
                <a:gd name="connsiteY9" fmla="*/ 19530 h 933270"/>
                <a:gd name="connsiteX10" fmla="*/ 691353 w 691420"/>
                <a:gd name="connsiteY10" fmla="*/ 21007 h 93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20" h="933270">
                  <a:moveTo>
                    <a:pt x="691353" y="21007"/>
                  </a:moveTo>
                  <a:lnTo>
                    <a:pt x="691353" y="911880"/>
                  </a:lnTo>
                  <a:cubicBezTo>
                    <a:pt x="691439" y="923510"/>
                    <a:pt x="682076" y="932997"/>
                    <a:pt x="670455" y="933082"/>
                  </a:cubicBezTo>
                  <a:cubicBezTo>
                    <a:pt x="669893" y="933082"/>
                    <a:pt x="669341" y="933064"/>
                    <a:pt x="668779" y="933025"/>
                  </a:cubicBezTo>
                  <a:cubicBezTo>
                    <a:pt x="471516" y="919119"/>
                    <a:pt x="253203" y="908737"/>
                    <a:pt x="20602" y="902736"/>
                  </a:cubicBezTo>
                  <a:cubicBezTo>
                    <a:pt x="9106" y="902479"/>
                    <a:pt x="-67" y="893087"/>
                    <a:pt x="-67" y="881591"/>
                  </a:cubicBezTo>
                  <a:lnTo>
                    <a:pt x="-67" y="50248"/>
                  </a:lnTo>
                  <a:cubicBezTo>
                    <a:pt x="-67" y="38752"/>
                    <a:pt x="9115" y="29360"/>
                    <a:pt x="20602" y="29103"/>
                  </a:cubicBezTo>
                  <a:cubicBezTo>
                    <a:pt x="253108" y="23388"/>
                    <a:pt x="471516" y="13482"/>
                    <a:pt x="668779" y="-139"/>
                  </a:cubicBezTo>
                  <a:cubicBezTo>
                    <a:pt x="680428" y="-929"/>
                    <a:pt x="690515" y="7881"/>
                    <a:pt x="691305" y="19530"/>
                  </a:cubicBezTo>
                  <a:cubicBezTo>
                    <a:pt x="691334" y="20025"/>
                    <a:pt x="691353" y="20511"/>
                    <a:pt x="691353" y="21007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300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2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4"/>
            <p:cNvSpPr/>
            <p:nvPr>
              <p:custDataLst>
                <p:tags r:id="rId14"/>
              </p:custDataLst>
            </p:nvPr>
          </p:nvSpPr>
          <p:spPr>
            <a:xfrm>
              <a:off x="14962" y="2828"/>
              <a:ext cx="3023" cy="5543"/>
            </a:xfrm>
            <a:custGeom>
              <a:avLst/>
              <a:gdLst>
                <a:gd name="connsiteX0" fmla="*/ 691353 w 691420"/>
                <a:gd name="connsiteY0" fmla="*/ 20968 h 1125037"/>
                <a:gd name="connsiteX1" fmla="*/ 691353 w 691420"/>
                <a:gd name="connsiteY1" fmla="*/ 1103675 h 1125037"/>
                <a:gd name="connsiteX2" fmla="*/ 670227 w 691420"/>
                <a:gd name="connsiteY2" fmla="*/ 1124849 h 1125037"/>
                <a:gd name="connsiteX3" fmla="*/ 665636 w 691420"/>
                <a:gd name="connsiteY3" fmla="*/ 1124344 h 1125037"/>
                <a:gd name="connsiteX4" fmla="*/ 19460 w 691420"/>
                <a:gd name="connsiteY4" fmla="*/ 1038048 h 1125037"/>
                <a:gd name="connsiteX5" fmla="*/ -67 w 691420"/>
                <a:gd name="connsiteY5" fmla="*/ 1016902 h 1125037"/>
                <a:gd name="connsiteX6" fmla="*/ -67 w 691420"/>
                <a:gd name="connsiteY6" fmla="*/ 105169 h 1125037"/>
                <a:gd name="connsiteX7" fmla="*/ 19460 w 691420"/>
                <a:gd name="connsiteY7" fmla="*/ 84119 h 1125037"/>
                <a:gd name="connsiteX8" fmla="*/ 665826 w 691420"/>
                <a:gd name="connsiteY8" fmla="*/ 299 h 1125037"/>
                <a:gd name="connsiteX9" fmla="*/ 690867 w 691420"/>
                <a:gd name="connsiteY9" fmla="*/ 16387 h 1125037"/>
                <a:gd name="connsiteX10" fmla="*/ 691353 w 691420"/>
                <a:gd name="connsiteY10" fmla="*/ 20968 h 112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20" h="1125037">
                  <a:moveTo>
                    <a:pt x="691353" y="20968"/>
                  </a:moveTo>
                  <a:lnTo>
                    <a:pt x="691353" y="1103675"/>
                  </a:lnTo>
                  <a:cubicBezTo>
                    <a:pt x="691363" y="1115353"/>
                    <a:pt x="681914" y="1124830"/>
                    <a:pt x="670227" y="1124849"/>
                  </a:cubicBezTo>
                  <a:cubicBezTo>
                    <a:pt x="668684" y="1124849"/>
                    <a:pt x="667140" y="1124678"/>
                    <a:pt x="665636" y="1124344"/>
                  </a:cubicBezTo>
                  <a:cubicBezTo>
                    <a:pt x="511140" y="1090054"/>
                    <a:pt x="288827" y="1060527"/>
                    <a:pt x="19460" y="1038048"/>
                  </a:cubicBezTo>
                  <a:cubicBezTo>
                    <a:pt x="8439" y="1037152"/>
                    <a:pt x="-57" y="1027961"/>
                    <a:pt x="-67" y="1016902"/>
                  </a:cubicBezTo>
                  <a:lnTo>
                    <a:pt x="-67" y="105169"/>
                  </a:lnTo>
                  <a:cubicBezTo>
                    <a:pt x="-48" y="94130"/>
                    <a:pt x="8458" y="84967"/>
                    <a:pt x="19460" y="84119"/>
                  </a:cubicBezTo>
                  <a:cubicBezTo>
                    <a:pt x="288922" y="62307"/>
                    <a:pt x="511235" y="33636"/>
                    <a:pt x="665826" y="299"/>
                  </a:cubicBezTo>
                  <a:cubicBezTo>
                    <a:pt x="677189" y="-2178"/>
                    <a:pt x="688400" y="5033"/>
                    <a:pt x="690867" y="16387"/>
                  </a:cubicBezTo>
                  <a:cubicBezTo>
                    <a:pt x="691201" y="17892"/>
                    <a:pt x="691363" y="19425"/>
                    <a:pt x="691353" y="2096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3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标题"/>
            <p:cNvSpPr txBox="1"/>
            <p:nvPr>
              <p:custDataLst>
                <p:tags r:id="rId15"/>
              </p:custDataLst>
            </p:nvPr>
          </p:nvSpPr>
          <p:spPr>
            <a:xfrm>
              <a:off x="1513" y="3728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1"/>
                  </a:solidFill>
                  <a:latin typeface="+mn-ea"/>
                  <a:sym typeface="+mn-ea"/>
                </a:rPr>
                <a:t>01</a:t>
              </a:r>
              <a:endParaRPr lang="en-US" altLang="zh-CN" sz="2400" b="1" spc="300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  <p:sp>
          <p:nvSpPr>
            <p:cNvPr id="34" name="正文"/>
            <p:cNvSpPr txBox="1"/>
            <p:nvPr>
              <p:custDataLst>
                <p:tags r:id="rId16"/>
              </p:custDataLst>
            </p:nvPr>
          </p:nvSpPr>
          <p:spPr>
            <a:xfrm>
              <a:off x="1513" y="4341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sym typeface="+mn-ea"/>
                </a:rPr>
                <a:t>量大价优，降低采购成本；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31" name="标题"/>
            <p:cNvSpPr txBox="1"/>
            <p:nvPr>
              <p:custDataLst>
                <p:tags r:id="rId17"/>
              </p:custDataLst>
            </p:nvPr>
          </p:nvSpPr>
          <p:spPr>
            <a:xfrm>
              <a:off x="4952" y="3731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2"/>
                  </a:solidFill>
                  <a:latin typeface="+mn-ea"/>
                  <a:sym typeface="+mn-ea"/>
                </a:rPr>
                <a:t>02</a:t>
              </a:r>
              <a:endParaRPr lang="en-US" altLang="zh-CN" sz="2400" b="1" spc="300" dirty="0">
                <a:solidFill>
                  <a:schemeClr val="accent2"/>
                </a:solidFill>
                <a:latin typeface="+mn-ea"/>
                <a:sym typeface="+mn-ea"/>
              </a:endParaRPr>
            </a:p>
          </p:txBody>
        </p:sp>
        <p:sp>
          <p:nvSpPr>
            <p:cNvPr id="32" name="正文"/>
            <p:cNvSpPr txBox="1"/>
            <p:nvPr>
              <p:custDataLst>
                <p:tags r:id="rId18"/>
              </p:custDataLst>
            </p:nvPr>
          </p:nvSpPr>
          <p:spPr>
            <a:xfrm>
              <a:off x="4952" y="4344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减少采购人员，便于人才培养；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33" name="标题"/>
            <p:cNvSpPr txBox="1"/>
            <p:nvPr>
              <p:custDataLst>
                <p:tags r:id="rId19"/>
              </p:custDataLst>
            </p:nvPr>
          </p:nvSpPr>
          <p:spPr>
            <a:xfrm>
              <a:off x="8394" y="3736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1"/>
                  </a:solidFill>
                  <a:latin typeface="+mn-ea"/>
                  <a:sym typeface="+mn-ea"/>
                </a:rPr>
                <a:t>03</a:t>
              </a:r>
              <a:endParaRPr lang="en-US" altLang="zh-CN" sz="2400" b="1" spc="300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  <p:sp>
          <p:nvSpPr>
            <p:cNvPr id="38" name="正文"/>
            <p:cNvSpPr txBox="1"/>
            <p:nvPr>
              <p:custDataLst>
                <p:tags r:id="rId20"/>
              </p:custDataLst>
            </p:nvPr>
          </p:nvSpPr>
          <p:spPr>
            <a:xfrm>
              <a:off x="8394" y="4349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降低企业储备，加速资金周转</a:t>
              </a:r>
              <a:r>
                <a:rPr lang="en-US" altLang="zh-CN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;</a:t>
              </a:r>
              <a:endParaRPr lang="en-US" altLang="zh-CN" sz="2000" kern="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39" name="标题"/>
            <p:cNvSpPr txBox="1"/>
            <p:nvPr>
              <p:custDataLst>
                <p:tags r:id="rId21"/>
              </p:custDataLst>
            </p:nvPr>
          </p:nvSpPr>
          <p:spPr>
            <a:xfrm>
              <a:off x="11834" y="3739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2"/>
                  </a:solidFill>
                  <a:latin typeface="+mn-ea"/>
                  <a:sym typeface="+mn-ea"/>
                </a:rPr>
                <a:t>04</a:t>
              </a:r>
              <a:endParaRPr lang="en-US" altLang="zh-CN" sz="2400" b="1" spc="300" dirty="0">
                <a:solidFill>
                  <a:schemeClr val="accent2"/>
                </a:solidFill>
                <a:latin typeface="+mn-ea"/>
                <a:sym typeface="+mn-ea"/>
              </a:endParaRPr>
            </a:p>
          </p:txBody>
        </p:sp>
        <p:sp>
          <p:nvSpPr>
            <p:cNvPr id="40" name="正文"/>
            <p:cNvSpPr txBox="1"/>
            <p:nvPr>
              <p:custDataLst>
                <p:tags r:id="rId22"/>
              </p:custDataLst>
            </p:nvPr>
          </p:nvSpPr>
          <p:spPr>
            <a:xfrm>
              <a:off x="11833" y="4352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spc="30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专业性强，择优选购，保证质量</a:t>
              </a:r>
              <a:r>
                <a:rPr lang="en-US" altLang="zh-CN" sz="2000" kern="0" spc="30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;</a:t>
              </a:r>
              <a:endParaRPr lang="en-US" altLang="zh-CN" sz="2000" kern="0" spc="30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41" name="标题"/>
            <p:cNvSpPr txBox="1"/>
            <p:nvPr>
              <p:custDataLst>
                <p:tags r:id="rId23"/>
              </p:custDataLst>
            </p:nvPr>
          </p:nvSpPr>
          <p:spPr>
            <a:xfrm>
              <a:off x="15273" y="3745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1"/>
                  </a:solidFill>
                  <a:latin typeface="+mn-ea"/>
                  <a:sym typeface="+mn-ea"/>
                </a:rPr>
                <a:t>05</a:t>
              </a:r>
              <a:endParaRPr lang="en-US" altLang="zh-CN" sz="2400" b="1" spc="300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  <p:sp>
          <p:nvSpPr>
            <p:cNvPr id="42" name="正文"/>
            <p:cNvSpPr txBox="1"/>
            <p:nvPr>
              <p:custDataLst>
                <p:tags r:id="rId24"/>
              </p:custDataLst>
            </p:nvPr>
          </p:nvSpPr>
          <p:spPr>
            <a:xfrm>
              <a:off x="15272" y="4358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spc="30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批量运输，减少运费。</a:t>
              </a:r>
              <a:endParaRPr lang="zh-CN" altLang="en-US" sz="2000" kern="0" spc="30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endParaRPr lang="zh-CN" altLang="en-US" sz="2000" kern="0" spc="30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43" name="任意多边形: 形状 23"/>
            <p:cNvSpPr/>
            <p:nvPr>
              <p:custDataLst>
                <p:tags r:id="rId25"/>
              </p:custDataLst>
            </p:nvPr>
          </p:nvSpPr>
          <p:spPr>
            <a:xfrm>
              <a:off x="16775" y="7706"/>
              <a:ext cx="1339" cy="446"/>
            </a:xfrm>
            <a:custGeom>
              <a:avLst/>
              <a:gdLst>
                <a:gd name="connsiteX0" fmla="*/ 277747 w 277844"/>
                <a:gd name="connsiteY0" fmla="*/ 39725 h 92868"/>
                <a:gd name="connsiteX1" fmla="*/ 277747 w 277844"/>
                <a:gd name="connsiteY1" fmla="*/ 92684 h 92868"/>
                <a:gd name="connsiteX2" fmla="*/ -97 w 277844"/>
                <a:gd name="connsiteY2" fmla="*/ 53727 h 92868"/>
                <a:gd name="connsiteX3" fmla="*/ -97 w 277844"/>
                <a:gd name="connsiteY3" fmla="*/ -184 h 9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844" h="92868">
                  <a:moveTo>
                    <a:pt x="277747" y="39725"/>
                  </a:moveTo>
                  <a:lnTo>
                    <a:pt x="277747" y="92684"/>
                  </a:lnTo>
                  <a:cubicBezTo>
                    <a:pt x="277747" y="92684"/>
                    <a:pt x="50099" y="59252"/>
                    <a:pt x="-97" y="53727"/>
                  </a:cubicBezTo>
                  <a:lnTo>
                    <a:pt x="-97" y="-184"/>
                  </a:lnTo>
                  <a:close/>
                </a:path>
              </a:pathLst>
            </a:custGeom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>
                    <a:alpha val="44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任意多边形: 形状 23"/>
            <p:cNvSpPr/>
            <p:nvPr>
              <p:custDataLst>
                <p:tags r:id="rId26"/>
              </p:custDataLst>
            </p:nvPr>
          </p:nvSpPr>
          <p:spPr>
            <a:xfrm flipH="1">
              <a:off x="1087" y="7730"/>
              <a:ext cx="1339" cy="446"/>
            </a:xfrm>
            <a:custGeom>
              <a:avLst/>
              <a:gdLst>
                <a:gd name="connsiteX0" fmla="*/ 277747 w 277844"/>
                <a:gd name="connsiteY0" fmla="*/ 39725 h 92868"/>
                <a:gd name="connsiteX1" fmla="*/ 277747 w 277844"/>
                <a:gd name="connsiteY1" fmla="*/ 92684 h 92868"/>
                <a:gd name="connsiteX2" fmla="*/ -97 w 277844"/>
                <a:gd name="connsiteY2" fmla="*/ 53727 h 92868"/>
                <a:gd name="connsiteX3" fmla="*/ -97 w 277844"/>
                <a:gd name="connsiteY3" fmla="*/ -184 h 9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844" h="92868">
                  <a:moveTo>
                    <a:pt x="277747" y="39725"/>
                  </a:moveTo>
                  <a:lnTo>
                    <a:pt x="277747" y="92684"/>
                  </a:lnTo>
                  <a:cubicBezTo>
                    <a:pt x="277747" y="92684"/>
                    <a:pt x="50099" y="59252"/>
                    <a:pt x="-97" y="53727"/>
                  </a:cubicBezTo>
                  <a:lnTo>
                    <a:pt x="-97" y="-184"/>
                  </a:lnTo>
                  <a:close/>
                </a:path>
              </a:pathLst>
            </a:custGeom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>
                    <a:alpha val="44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7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>
            <a:off x="1161415" y="2022475"/>
            <a:ext cx="8545530" cy="3215593"/>
            <a:chOff x="3366" y="3184"/>
            <a:chExt cx="13458" cy="5064"/>
          </a:xfrm>
        </p:grpSpPr>
        <p:sp>
          <p:nvSpPr>
            <p:cNvPr id="44" name="图形 14"/>
            <p:cNvSpPr/>
            <p:nvPr>
              <p:custDataLst>
                <p:tags r:id="rId4"/>
              </p:custDataLst>
            </p:nvPr>
          </p:nvSpPr>
          <p:spPr>
            <a:xfrm>
              <a:off x="6338" y="4510"/>
              <a:ext cx="7496" cy="505"/>
            </a:xfrm>
            <a:custGeom>
              <a:avLst/>
              <a:gdLst>
                <a:gd name="connsiteX0" fmla="*/ 0 w 10177367"/>
                <a:gd name="connsiteY0" fmla="*/ 417576 h 417576"/>
                <a:gd name="connsiteX1" fmla="*/ 0 w 10177367"/>
                <a:gd name="connsiteY1" fmla="*/ 136970 h 417576"/>
                <a:gd name="connsiteX2" fmla="*/ 136970 w 10177367"/>
                <a:gd name="connsiteY2" fmla="*/ 0 h 417576"/>
                <a:gd name="connsiteX3" fmla="*/ 10040398 w 10177367"/>
                <a:gd name="connsiteY3" fmla="*/ 0 h 417576"/>
                <a:gd name="connsiteX4" fmla="*/ 10177367 w 10177367"/>
                <a:gd name="connsiteY4" fmla="*/ 136970 h 417576"/>
                <a:gd name="connsiteX5" fmla="*/ 10177367 w 10177367"/>
                <a:gd name="connsiteY5" fmla="*/ 417481 h 41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7367" h="417576">
                  <a:moveTo>
                    <a:pt x="0" y="417576"/>
                  </a:moveTo>
                  <a:lnTo>
                    <a:pt x="0" y="136970"/>
                  </a:lnTo>
                  <a:cubicBezTo>
                    <a:pt x="0" y="61341"/>
                    <a:pt x="61341" y="0"/>
                    <a:pt x="136970" y="0"/>
                  </a:cubicBezTo>
                  <a:lnTo>
                    <a:pt x="10040398" y="0"/>
                  </a:lnTo>
                  <a:cubicBezTo>
                    <a:pt x="10116027" y="0"/>
                    <a:pt x="10177367" y="61341"/>
                    <a:pt x="10177367" y="136970"/>
                  </a:cubicBezTo>
                  <a:lnTo>
                    <a:pt x="10177367" y="417481"/>
                  </a:lnTo>
                </a:path>
              </a:pathLst>
            </a:custGeom>
            <a:ln w="15875">
              <a:solidFill>
                <a:schemeClr val="accent2">
                  <a:alpha val="61000"/>
                </a:schemeClr>
              </a:solidFill>
              <a:miter lim="400000"/>
              <a:headEnd type="triangle"/>
              <a:tailEnd type="triangle"/>
            </a:ln>
          </p:spPr>
          <p:txBody>
            <a:bodyPr rot="0" spcFirstLastPara="0" vert="horz" wrap="square" lIns="0" tIns="0" rIns="0" bIns="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 sz="3200">
                  <a:solidFill>
                    <a:srgbClr val="FFFFFF"/>
                  </a:solidFill>
                </a:defRPr>
              </a:pPr>
              <a:endParaRPr sz="1600">
                <a:solidFill>
                  <a:srgbClr val="FFFFFF"/>
                </a:solidFill>
                <a:cs typeface="+mn-ea"/>
                <a:sym typeface="+mn-ea"/>
              </a:endParaRPr>
            </a:p>
          </p:txBody>
        </p:sp>
        <p:sp>
          <p:nvSpPr>
            <p:cNvPr id="9" name="圆角矩形 8"/>
            <p:cNvSpPr/>
            <p:nvPr>
              <p:custDataLst>
                <p:tags r:id="rId5"/>
              </p:custDataLst>
            </p:nvPr>
          </p:nvSpPr>
          <p:spPr>
            <a:xfrm>
              <a:off x="5452" y="3184"/>
              <a:ext cx="9259" cy="824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  <a:gs pos="89000">
                  <a:schemeClr val="accent1">
                    <a:alpha val="10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14300" dist="889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2400" b="1">
                  <a:solidFill>
                    <a:srgbClr val="FFFFFF"/>
                  </a:solidFill>
                  <a:uFillTx/>
                </a:rPr>
                <a:t>集中采购的</a:t>
              </a:r>
              <a:r>
                <a:rPr lang="zh-CN" altLang="en-US" sz="2400" b="1">
                  <a:solidFill>
                    <a:srgbClr val="FFFFFF"/>
                  </a:solidFill>
                  <a:uFillTx/>
                </a:rPr>
                <a:t>缺点</a:t>
              </a:r>
              <a:endParaRPr lang="zh-CN" altLang="en-US" sz="2400" b="1">
                <a:solidFill>
                  <a:srgbClr val="FFFFFF"/>
                </a:solidFill>
                <a:uFillTx/>
              </a:endParaRPr>
            </a:p>
          </p:txBody>
        </p:sp>
        <p:sp>
          <p:nvSpPr>
            <p:cNvPr id="10" name="线条"/>
            <p:cNvSpPr/>
            <p:nvPr>
              <p:custDataLst>
                <p:tags r:id="rId6"/>
              </p:custDataLst>
            </p:nvPr>
          </p:nvSpPr>
          <p:spPr>
            <a:xfrm flipV="1">
              <a:off x="10082" y="4008"/>
              <a:ext cx="0" cy="505"/>
            </a:xfrm>
            <a:prstGeom prst="line">
              <a:avLst/>
            </a:prstGeom>
            <a:ln w="15875">
              <a:solidFill>
                <a:schemeClr val="accent1">
                  <a:alpha val="45000"/>
                </a:schemeClr>
              </a:solidFill>
              <a:miter lim="400000"/>
            </a:ln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13" name="图片 12" descr="343435383036303b343532343136343bcfeec4bfb7b6cea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00" y="5205"/>
              <a:ext cx="486" cy="486"/>
            </a:xfrm>
            <a:prstGeom prst="rect">
              <a:avLst/>
            </a:prstGeom>
            <a:effectLst>
              <a:outerShdw blurRad="127000" dist="63500" dir="5400000" algn="t" rotWithShape="0">
                <a:schemeClr val="accent1">
                  <a:lumMod val="75000"/>
                  <a:alpha val="10000"/>
                </a:schemeClr>
              </a:outerShdw>
            </a:effectLst>
          </p:spPr>
        </p:pic>
        <p:sp>
          <p:nvSpPr>
            <p:cNvPr id="40" name="圆角矩形 39"/>
            <p:cNvSpPr/>
            <p:nvPr>
              <p:custDataLst>
                <p:tags r:id="rId10"/>
              </p:custDataLst>
            </p:nvPr>
          </p:nvSpPr>
          <p:spPr>
            <a:xfrm>
              <a:off x="3366" y="6009"/>
              <a:ext cx="5952" cy="2239"/>
            </a:xfrm>
            <a:prstGeom prst="roundRect">
              <a:avLst>
                <a:gd name="adj" fmla="val 7624"/>
              </a:avLst>
            </a:prstGeom>
            <a:solidFill>
              <a:schemeClr val="accent1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144145" rIns="144145" rtlCol="0" anchor="ctr">
              <a:noAutofit/>
            </a:bodyPr>
            <a:lstStyle/>
            <a:p>
              <a:pPr indent="0" algn="ctr" fontAlgn="auto">
                <a:lnSpc>
                  <a:spcPct val="140000"/>
                </a:lnSpc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可能造成组织分割、远离用户，无法及时满足各部门独特需求；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endParaRPr>
            </a:p>
          </p:txBody>
        </p:sp>
        <p:sp>
          <p:nvSpPr>
            <p:cNvPr id="43" name="圆角矩形 42"/>
            <p:cNvSpPr/>
            <p:nvPr>
              <p:custDataLst>
                <p:tags r:id="rId11"/>
              </p:custDataLst>
            </p:nvPr>
          </p:nvSpPr>
          <p:spPr>
            <a:xfrm>
              <a:off x="10872" y="6009"/>
              <a:ext cx="5952" cy="2239"/>
            </a:xfrm>
            <a:prstGeom prst="roundRect">
              <a:avLst>
                <a:gd name="adj" fmla="val 7624"/>
              </a:avLst>
            </a:prstGeom>
            <a:solidFill>
              <a:schemeClr val="accent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145" rIns="144145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40000"/>
                </a:lnSpc>
                <a:buClrTx/>
                <a:buSzTx/>
                <a:buFontTx/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流程长，会延误时效，对紧急、个性化需求响应不迅速。</a:t>
              </a:r>
              <a:endPara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endParaRPr>
            </a:p>
          </p:txBody>
        </p:sp>
        <p:pic>
          <p:nvPicPr>
            <p:cNvPr id="19" name="图片 18" descr="343435383036303b343532343136363bcfeec4bfbdf8b6c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628" y="5227"/>
              <a:ext cx="441" cy="441"/>
            </a:xfrm>
            <a:prstGeom prst="rect">
              <a:avLst/>
            </a:prstGeom>
            <a:effectLst>
              <a:outerShdw blurRad="127000" dist="63500" dir="5400000" algn="t" rotWithShape="0">
                <a:schemeClr val="accent2">
                  <a:lumMod val="75000"/>
                  <a:alpha val="10000"/>
                </a:scheme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1145" y="2251710"/>
            <a:ext cx="4762500" cy="19100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企业集团下有生产电视、冰箱、电脑等不同产品的子公司，因所需物料通用性低，</a:t>
            </a:r>
            <a:r>
              <a:rPr lang="zh-CN" altLang="en-US" sz="2400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不太适合完全采用集中采购。</a:t>
            </a:r>
            <a:r>
              <a:rPr lang="en-US" altLang="zh-CN" sz="2400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2400" dirty="0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1280160" y="1851660"/>
            <a:ext cx="4812030" cy="31273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分散采购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4" name="圆角矩形 3"/>
          <p:cNvSpPr/>
          <p:nvPr/>
        </p:nvSpPr>
        <p:spPr>
          <a:xfrm>
            <a:off x="4312285" y="2463165"/>
            <a:ext cx="4808220" cy="251206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7575" y="2651760"/>
            <a:ext cx="4118610" cy="22491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1087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分散采购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是指采购活动由各需求单位分散进行。也就是说，每个事业部或者每个部门根据自身的需求，自己负责采购事宜。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5" y="2259965"/>
            <a:ext cx="3150870" cy="3032760"/>
          </a:xfrm>
          <a:prstGeom prst="rect">
            <a:avLst/>
          </a:prstGeom>
          <a:ln>
            <a:solidFill>
              <a:srgbClr val="285CA9"/>
            </a:solidFill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0303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分散采购的组织机构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4" name="Group 5"/>
          <p:cNvGrpSpPr/>
          <p:nvPr/>
        </p:nvGrpSpPr>
        <p:grpSpPr bwMode="auto">
          <a:xfrm rot="0">
            <a:off x="1793240" y="1432560"/>
            <a:ext cx="8529955" cy="4122420"/>
            <a:chOff x="0" y="0"/>
            <a:chExt cx="2736" cy="1584"/>
          </a:xfrm>
        </p:grpSpPr>
        <p:sp>
          <p:nvSpPr>
            <p:cNvPr id="5" name="Line 6"/>
            <p:cNvSpPr>
              <a:spLocks noChangeShapeType="1"/>
            </p:cNvSpPr>
            <p:nvPr/>
          </p:nvSpPr>
          <p:spPr bwMode="auto">
            <a:xfrm>
              <a:off x="864" y="388"/>
              <a:ext cx="8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1296" y="216"/>
              <a:ext cx="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504" y="576"/>
              <a:ext cx="165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504" y="576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1296" y="576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160" y="576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864" y="0"/>
              <a:ext cx="864" cy="216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董事会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1728" y="288"/>
              <a:ext cx="720" cy="216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集团部门Ｂ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144" y="1008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144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504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864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504" y="936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1080" y="1008"/>
              <a:ext cx="7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1080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1512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1872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>
              <a:off x="1440" y="936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9" name="Text Box 24"/>
            <p:cNvSpPr txBox="1">
              <a:spLocks noChangeArrowheads="1"/>
            </p:cNvSpPr>
            <p:nvPr/>
          </p:nvSpPr>
          <p:spPr bwMode="auto">
            <a:xfrm>
              <a:off x="144" y="288"/>
              <a:ext cx="720" cy="216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集团部门Ａ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0" name="Text Box 25"/>
            <p:cNvSpPr txBox="1">
              <a:spLocks noChangeArrowheads="1"/>
            </p:cNvSpPr>
            <p:nvPr/>
          </p:nvSpPr>
          <p:spPr bwMode="auto">
            <a:xfrm>
              <a:off x="72" y="648"/>
              <a:ext cx="864" cy="288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事业部Ａ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1008" y="648"/>
              <a:ext cx="936" cy="288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事业部Ｂ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2088" y="648"/>
              <a:ext cx="648" cy="288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事业部Ｃ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3" name="Text Box 28"/>
            <p:cNvSpPr txBox="1">
              <a:spLocks noChangeArrowheads="1"/>
            </p:cNvSpPr>
            <p:nvPr/>
          </p:nvSpPr>
          <p:spPr bwMode="auto">
            <a:xfrm>
              <a:off x="0" y="1080"/>
              <a:ext cx="288" cy="504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销售</a:t>
              </a:r>
              <a:endParaRPr lang="zh-CN" altLang="en-US" sz="280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4" name="Text Box 29"/>
            <p:cNvSpPr txBox="1">
              <a:spLocks noChangeArrowheads="1"/>
            </p:cNvSpPr>
            <p:nvPr/>
          </p:nvSpPr>
          <p:spPr bwMode="auto">
            <a:xfrm>
              <a:off x="360" y="1080"/>
              <a:ext cx="288" cy="504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生产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720" y="1080"/>
              <a:ext cx="264" cy="5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85CA9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ea typeface="+mn-ea"/>
                  <a:cs typeface="+mn-ea"/>
                </a:rPr>
                <a:t>采购</a:t>
              </a:r>
              <a:endParaRPr lang="zh-CN" altLang="en-US" sz="2400" b="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6" name="Text Box 31"/>
            <p:cNvSpPr txBox="1">
              <a:spLocks noChangeArrowheads="1"/>
            </p:cNvSpPr>
            <p:nvPr/>
          </p:nvSpPr>
          <p:spPr bwMode="auto">
            <a:xfrm>
              <a:off x="1008" y="1080"/>
              <a:ext cx="264" cy="504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销售</a:t>
              </a:r>
              <a:endParaRPr lang="zh-CN" altLang="en-US" sz="280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7" name="Text Box 32"/>
            <p:cNvSpPr txBox="1">
              <a:spLocks noChangeArrowheads="1"/>
            </p:cNvSpPr>
            <p:nvPr/>
          </p:nvSpPr>
          <p:spPr bwMode="auto">
            <a:xfrm>
              <a:off x="1368" y="1080"/>
              <a:ext cx="264" cy="504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生产</a:t>
              </a:r>
              <a:endParaRPr lang="zh-CN" altLang="en-US" sz="280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8" name="Text Box 33"/>
            <p:cNvSpPr txBox="1">
              <a:spLocks noChangeArrowheads="1"/>
            </p:cNvSpPr>
            <p:nvPr/>
          </p:nvSpPr>
          <p:spPr bwMode="auto">
            <a:xfrm>
              <a:off x="1728" y="1080"/>
              <a:ext cx="264" cy="5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85CA9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ea typeface="+mn-ea"/>
                  <a:cs typeface="+mn-ea"/>
                  <a:sym typeface="Arial" panose="020B0604020202090204" pitchFamily="34" charset="0"/>
                </a:rPr>
                <a:t>采购</a:t>
              </a:r>
              <a:endParaRPr lang="zh-CN" altLang="en-US" sz="2400" b="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ea typeface="+mn-ea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39" name="AutoShape 28"/>
          <p:cNvSpPr>
            <a:spLocks noChangeArrowheads="1"/>
          </p:cNvSpPr>
          <p:nvPr/>
        </p:nvSpPr>
        <p:spPr bwMode="auto">
          <a:xfrm>
            <a:off x="8226425" y="3868420"/>
            <a:ext cx="2172970" cy="2152650"/>
          </a:xfrm>
          <a:prstGeom prst="irregularSeal1">
            <a:avLst/>
          </a:prstGeom>
          <a:solidFill>
            <a:schemeClr val="bg1"/>
          </a:solidFill>
          <a:ln w="9525">
            <a:solidFill>
              <a:srgbClr val="285CA9"/>
            </a:solidFill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90170" tIns="46990" rIns="90170" bIns="46990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r>
              <a:rPr lang="zh-CN" altLang="en-US" sz="2800" b="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ea typeface="+mn-ea"/>
                <a:cs typeface="+mn-ea"/>
              </a:rPr>
              <a:t>分权式</a:t>
            </a:r>
            <a:endParaRPr lang="zh-CN" altLang="en-US" sz="2800" b="0" dirty="0">
              <a:ln>
                <a:noFill/>
                <a:prstDash val="sysDot"/>
              </a:ln>
              <a:solidFill>
                <a:srgbClr val="285CA9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0" name="文本框 12"/>
          <p:cNvSpPr txBox="1">
            <a:spLocks noChangeArrowheads="1"/>
          </p:cNvSpPr>
          <p:nvPr/>
        </p:nvSpPr>
        <p:spPr bwMode="auto">
          <a:xfrm>
            <a:off x="2011680" y="5788025"/>
            <a:ext cx="712343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457200" eaLnBrk="1" hangingPunct="1"/>
            <a:r>
              <a:rPr lang="zh-CN" altLang="en-US" sz="20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Arial" panose="020B0604020202090204" pitchFamily="34" charset="0"/>
              </a:rPr>
              <a:t>分散的采购机构设置图</a:t>
            </a:r>
            <a:endParaRPr lang="zh-CN" altLang="en-US" sz="2000" dirty="0">
              <a:ln>
                <a:noFill/>
                <a:prstDash val="sysDot"/>
              </a:ln>
              <a:solidFill>
                <a:srgbClr val="285CA9"/>
              </a:solidFill>
              <a:latin typeface="+mn-ea"/>
              <a:cs typeface="+mn-ea"/>
              <a:sym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76" name="组合 75"/>
          <p:cNvGrpSpPr/>
          <p:nvPr>
            <p:custDataLst>
              <p:tags r:id="rId3"/>
            </p:custDataLst>
          </p:nvPr>
        </p:nvGrpSpPr>
        <p:grpSpPr>
          <a:xfrm>
            <a:off x="1161415" y="2308860"/>
            <a:ext cx="8185785" cy="3416300"/>
            <a:chOff x="954" y="2965"/>
            <a:chExt cx="17292" cy="7217"/>
          </a:xfrm>
        </p:grpSpPr>
        <p:sp>
          <p:nvSpPr>
            <p:cNvPr id="57" name="椭圆 56"/>
            <p:cNvSpPr/>
            <p:nvPr>
              <p:custDataLst>
                <p:tags r:id="rId4"/>
              </p:custDataLst>
            </p:nvPr>
          </p:nvSpPr>
          <p:spPr>
            <a:xfrm>
              <a:off x="954" y="3873"/>
              <a:ext cx="17292" cy="851"/>
            </a:xfrm>
            <a:prstGeom prst="ellipse">
              <a:avLst/>
            </a:prstGeom>
            <a:noFill/>
            <a:ln>
              <a:gradFill>
                <a:gsLst>
                  <a:gs pos="33000">
                    <a:schemeClr val="accent2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58" name="椭圆 57"/>
            <p:cNvSpPr/>
            <p:nvPr>
              <p:custDataLst>
                <p:tags r:id="rId5"/>
              </p:custDataLst>
            </p:nvPr>
          </p:nvSpPr>
          <p:spPr>
            <a:xfrm>
              <a:off x="1407" y="3665"/>
              <a:ext cx="16388" cy="851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0000"/>
                    <a:lumOff val="20000"/>
                    <a:alpha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59" name="矩形: 圆角 1"/>
            <p:cNvSpPr/>
            <p:nvPr>
              <p:custDataLst>
                <p:tags r:id="rId6"/>
              </p:custDataLst>
            </p:nvPr>
          </p:nvSpPr>
          <p:spPr>
            <a:xfrm>
              <a:off x="4793" y="2965"/>
              <a:ext cx="9624" cy="98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5000"/>
                    <a:lumOff val="15000"/>
                    <a:alpha val="100000"/>
                  </a:schemeClr>
                </a:gs>
                <a:gs pos="100000">
                  <a:schemeClr val="accent1">
                    <a:lumMod val="85000"/>
                    <a:alpha val="100000"/>
                  </a:schemeClr>
                </a:gs>
              </a:gsLst>
              <a:lin ang="10800000" scaled="1"/>
            </a:gradFill>
          </p:spPr>
          <p:txBody>
            <a:bodyPr wrap="square" lIns="0" tIns="0" rIns="0" bIns="0" rtlCol="0" anchor="ctr" anchorCtr="1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分散采购</a:t>
              </a: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的优点</a:t>
              </a:r>
              <a:endParaRPr lang="zh-CN" altLang="en-US" sz="2400" b="1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60" name="椭圆 59"/>
            <p:cNvSpPr/>
            <p:nvPr>
              <p:custDataLst>
                <p:tags r:id="rId7"/>
              </p:custDataLst>
            </p:nvPr>
          </p:nvSpPr>
          <p:spPr>
            <a:xfrm>
              <a:off x="2914" y="4482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61" name="直接连接符 60"/>
            <p:cNvCxnSpPr/>
            <p:nvPr>
              <p:custDataLst>
                <p:tags r:id="rId8"/>
              </p:custDataLst>
            </p:nvPr>
          </p:nvCxnSpPr>
          <p:spPr>
            <a:xfrm>
              <a:off x="2975" y="4628"/>
              <a:ext cx="0" cy="54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>
              <p:custDataLst>
                <p:tags r:id="rId9"/>
              </p:custDataLst>
            </p:nvPr>
          </p:nvSpPr>
          <p:spPr>
            <a:xfrm>
              <a:off x="1257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i="0" dirty="0">
                  <a:solidFill>
                    <a:schemeClr val="tx1"/>
                  </a:solidFill>
                  <a:latin typeface="+mn-ea"/>
                  <a:cs typeface="+mn-ea"/>
                </a:rPr>
                <a:t>01</a:t>
              </a:r>
              <a:endParaRPr lang="zh-CN" altLang="en-US" sz="2400" b="1" i="0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3" name="矩形: 圆角 14"/>
            <p:cNvSpPr/>
            <p:nvPr>
              <p:custDataLst>
                <p:tags r:id="rId10"/>
              </p:custDataLst>
            </p:nvPr>
          </p:nvSpPr>
          <p:spPr>
            <a:xfrm>
              <a:off x="957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与具体业务部门直接沟通，协调更顺畅；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4" name="椭圆 63"/>
            <p:cNvSpPr/>
            <p:nvPr>
              <p:custDataLst>
                <p:tags r:id="rId11"/>
              </p:custDataLst>
            </p:nvPr>
          </p:nvSpPr>
          <p:spPr>
            <a:xfrm>
              <a:off x="7318" y="4620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65" name="直接连接符 64"/>
            <p:cNvCxnSpPr/>
            <p:nvPr>
              <p:custDataLst>
                <p:tags r:id="rId12"/>
              </p:custDataLst>
            </p:nvPr>
          </p:nvCxnSpPr>
          <p:spPr>
            <a:xfrm>
              <a:off x="7391" y="4766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>
              <p:custDataLst>
                <p:tags r:id="rId13"/>
              </p:custDataLst>
            </p:nvPr>
          </p:nvSpPr>
          <p:spPr>
            <a:xfrm>
              <a:off x="5673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0" dirty="0">
                  <a:solidFill>
                    <a:schemeClr val="tx1"/>
                  </a:solidFill>
                  <a:effectLst/>
                  <a:latin typeface="+mn-ea"/>
                </a:rPr>
                <a:t>02</a:t>
              </a:r>
              <a:endParaRPr lang="en-US" altLang="zh-CN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67" name="矩形: 圆角 34"/>
            <p:cNvSpPr/>
            <p:nvPr>
              <p:custDataLst>
                <p:tags r:id="rId14"/>
              </p:custDataLst>
            </p:nvPr>
          </p:nvSpPr>
          <p:spPr>
            <a:xfrm>
              <a:off x="5373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对业务部门的需求及时响应；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8" name="椭圆 67"/>
            <p:cNvSpPr/>
            <p:nvPr>
              <p:custDataLst>
                <p:tags r:id="rId15"/>
              </p:custDataLst>
            </p:nvPr>
          </p:nvSpPr>
          <p:spPr>
            <a:xfrm>
              <a:off x="11734" y="4620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69" name="直接连接符 68"/>
            <p:cNvCxnSpPr/>
            <p:nvPr>
              <p:custDataLst>
                <p:tags r:id="rId16"/>
              </p:custDataLst>
            </p:nvPr>
          </p:nvCxnSpPr>
          <p:spPr>
            <a:xfrm>
              <a:off x="11807" y="4766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>
              <p:custDataLst>
                <p:tags r:id="rId17"/>
              </p:custDataLst>
            </p:nvPr>
          </p:nvSpPr>
          <p:spPr>
            <a:xfrm>
              <a:off x="10089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0" dirty="0">
                  <a:solidFill>
                    <a:schemeClr val="tx1"/>
                  </a:solidFill>
                  <a:effectLst/>
                  <a:latin typeface="+mn-ea"/>
                </a:rPr>
                <a:t>03</a:t>
              </a:r>
              <a:endParaRPr lang="en-US" altLang="zh-CN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71" name="矩形: 圆角 39"/>
            <p:cNvSpPr/>
            <p:nvPr>
              <p:custDataLst>
                <p:tags r:id="rId18"/>
              </p:custDataLst>
            </p:nvPr>
          </p:nvSpPr>
          <p:spPr>
            <a:xfrm>
              <a:off x="9789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对本地供应商的了解</a:t>
              </a: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增加；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2" name="椭圆 71"/>
            <p:cNvSpPr/>
            <p:nvPr>
              <p:custDataLst>
                <p:tags r:id="rId19"/>
              </p:custDataLst>
            </p:nvPr>
          </p:nvSpPr>
          <p:spPr>
            <a:xfrm>
              <a:off x="16162" y="4482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73" name="直接连接符 72"/>
            <p:cNvCxnSpPr/>
            <p:nvPr>
              <p:custDataLst>
                <p:tags r:id="rId20"/>
              </p:custDataLst>
            </p:nvPr>
          </p:nvCxnSpPr>
          <p:spPr>
            <a:xfrm>
              <a:off x="16223" y="4628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/>
            <p:cNvSpPr/>
            <p:nvPr>
              <p:custDataLst>
                <p:tags r:id="rId21"/>
              </p:custDataLst>
            </p:nvPr>
          </p:nvSpPr>
          <p:spPr>
            <a:xfrm>
              <a:off x="14505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0" dirty="0">
                  <a:solidFill>
                    <a:schemeClr val="tx1"/>
                  </a:solidFill>
                  <a:effectLst/>
                  <a:latin typeface="+mn-ea"/>
                </a:rPr>
                <a:t>04</a:t>
              </a:r>
              <a:endParaRPr lang="en-US" altLang="zh-CN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75" name="矩形: 圆角 49"/>
            <p:cNvSpPr/>
            <p:nvPr>
              <p:custDataLst>
                <p:tags r:id="rId22"/>
              </p:custDataLst>
            </p:nvPr>
          </p:nvSpPr>
          <p:spPr>
            <a:xfrm>
              <a:off x="14205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采购政策可准确支持当地需求。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0303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7" name="对象2"/>
          <p:cNvSpPr/>
          <p:nvPr>
            <p:custDataLst>
              <p:tags r:id="rId3"/>
            </p:custDataLst>
          </p:nvPr>
        </p:nvSpPr>
        <p:spPr>
          <a:xfrm>
            <a:off x="1524000" y="2108200"/>
            <a:ext cx="9170035" cy="10541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对象2"/>
          <p:cNvSpPr/>
          <p:nvPr>
            <p:custDataLst>
              <p:tags r:id="rId4"/>
            </p:custDataLst>
          </p:nvPr>
        </p:nvSpPr>
        <p:spPr>
          <a:xfrm>
            <a:off x="1524000" y="2108200"/>
            <a:ext cx="9170035" cy="2155825"/>
          </a:xfrm>
          <a:prstGeom prst="roundRect">
            <a:avLst>
              <a:gd name="adj" fmla="val 2500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对象2"/>
          <p:cNvSpPr/>
          <p:nvPr>
            <p:custDataLst>
              <p:tags r:id="rId5"/>
            </p:custDataLst>
          </p:nvPr>
        </p:nvSpPr>
        <p:spPr>
          <a:xfrm>
            <a:off x="1524000" y="2108200"/>
            <a:ext cx="9170035" cy="3346450"/>
          </a:xfrm>
          <a:prstGeom prst="roundRect">
            <a:avLst>
              <a:gd name="adj" fmla="val 15703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对象4"/>
          <p:cNvSpPr/>
          <p:nvPr>
            <p:custDataLst>
              <p:tags r:id="rId6"/>
            </p:custDataLst>
          </p:nvPr>
        </p:nvSpPr>
        <p:spPr>
          <a:xfrm>
            <a:off x="2543810" y="2706370"/>
            <a:ext cx="7130415" cy="88519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缺乏规模效应，采购成本可能偏高；</a:t>
            </a:r>
            <a:endParaRPr lang="zh-CN" altLang="en-US" sz="20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对象5"/>
          <p:cNvSpPr/>
          <p:nvPr>
            <p:custDataLst>
              <p:tags r:id="rId7"/>
            </p:custDataLst>
          </p:nvPr>
        </p:nvSpPr>
        <p:spPr>
          <a:xfrm>
            <a:off x="2722880" y="2837815"/>
            <a:ext cx="622300" cy="62357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1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对象7"/>
          <p:cNvSpPr/>
          <p:nvPr>
            <p:custDataLst>
              <p:tags r:id="rId8"/>
            </p:custDataLst>
          </p:nvPr>
        </p:nvSpPr>
        <p:spPr>
          <a:xfrm>
            <a:off x="2543810" y="3825875"/>
            <a:ext cx="7130415" cy="885190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不利于企业标准化管理，易造成各部门采购物料规格和质量不统一</a:t>
            </a:r>
            <a:endParaRPr lang="zh-CN" altLang="en-US" sz="20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对象8"/>
          <p:cNvSpPr/>
          <p:nvPr>
            <p:custDataLst>
              <p:tags r:id="rId9"/>
            </p:custDataLst>
          </p:nvPr>
        </p:nvSpPr>
        <p:spPr>
          <a:xfrm>
            <a:off x="2722880" y="3957320"/>
            <a:ext cx="622300" cy="62357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2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对象10"/>
          <p:cNvSpPr/>
          <p:nvPr>
            <p:custDataLst>
              <p:tags r:id="rId10"/>
            </p:custDataLst>
          </p:nvPr>
        </p:nvSpPr>
        <p:spPr>
          <a:xfrm>
            <a:off x="2543810" y="4936490"/>
            <a:ext cx="7130415" cy="885190"/>
          </a:xfrm>
          <a:prstGeom prst="roundRect">
            <a:avLst>
              <a:gd name="adj" fmla="val 21493"/>
            </a:avLst>
          </a:prstGeom>
          <a:solidFill>
            <a:schemeClr val="accent1">
              <a:lumMod val="10000"/>
              <a:lumOff val="90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难形成专业化采购技能和知识沉淀</a:t>
            </a:r>
            <a:endParaRPr lang="zh-CN" altLang="en-US" sz="20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对象11"/>
          <p:cNvSpPr/>
          <p:nvPr>
            <p:custDataLst>
              <p:tags r:id="rId11"/>
            </p:custDataLst>
          </p:nvPr>
        </p:nvSpPr>
        <p:spPr>
          <a:xfrm>
            <a:off x="2722880" y="5067300"/>
            <a:ext cx="622300" cy="62357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3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对象12"/>
          <p:cNvSpPr/>
          <p:nvPr>
            <p:custDataLst>
              <p:tags r:id="rId12"/>
            </p:custDataLst>
          </p:nvPr>
        </p:nvSpPr>
        <p:spPr>
          <a:xfrm>
            <a:off x="2543810" y="1625600"/>
            <a:ext cx="7130415" cy="838835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分散采购的缺点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&amp;pky230_sjzg_VCG41N843846232&amp;"/>
          <p:cNvPicPr>
            <a:picLocks noChangeAspect="1"/>
          </p:cNvPicPr>
          <p:nvPr/>
        </p:nvPicPr>
        <p:blipFill>
          <a:blip r:embed="rId1"/>
          <a:srcRect t="12845" b="25633"/>
          <a:stretch>
            <a:fillRect/>
          </a:stretch>
        </p:blipFill>
        <p:spPr>
          <a:xfrm>
            <a:off x="1160780" y="3763010"/>
            <a:ext cx="4931410" cy="202247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498475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61415" y="2035810"/>
            <a:ext cx="5004435" cy="15970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200" dirty="0">
                <a:sym typeface="+mn-ea"/>
              </a:rPr>
              <a:t>某国有企业曾放权让利，各分厂自行采购，出现采购价格不一、物料质量参差不齐等问题。</a:t>
            </a:r>
            <a:r>
              <a:rPr lang="en-US" altLang="zh-CN" sz="2200" dirty="0">
                <a:sym typeface="+mn-ea"/>
              </a:rPr>
              <a:t> </a:t>
            </a:r>
            <a:endParaRPr lang="en-US" altLang="zh-CN" sz="2200" dirty="0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835152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集中采购与分散采购的选用标准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2" name="矩形: 圆角 2"/>
          <p:cNvSpPr/>
          <p:nvPr>
            <p:custDataLst>
              <p:tags r:id="rId3"/>
            </p:custDataLst>
          </p:nvPr>
        </p:nvSpPr>
        <p:spPr>
          <a:xfrm>
            <a:off x="998855" y="2051050"/>
            <a:ext cx="3230245" cy="3995420"/>
          </a:xfrm>
          <a:prstGeom prst="roundRect">
            <a:avLst>
              <a:gd name="adj" fmla="val 0"/>
            </a:avLst>
          </a:prstGeom>
          <a:solidFill>
            <a:schemeClr val="bg1">
              <a:alpha val="46000"/>
            </a:schemeClr>
          </a:solidFill>
          <a:ln w="15875">
            <a:solidFill>
              <a:srgbClr val="285CA9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矩形 52"/>
          <p:cNvSpPr/>
          <p:nvPr>
            <p:custDataLst>
              <p:tags r:id="rId4"/>
            </p:custDataLst>
          </p:nvPr>
        </p:nvSpPr>
        <p:spPr>
          <a:xfrm>
            <a:off x="1263333" y="3283903"/>
            <a:ext cx="2702560" cy="1605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如果企业各部门所需物料通用，适合集中采购；若物料专用性强，更适合分散采购。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0" name="圆角矩形 59"/>
          <p:cNvSpPr/>
          <p:nvPr>
            <p:custDataLst>
              <p:tags r:id="rId5"/>
            </p:custDataLst>
          </p:nvPr>
        </p:nvSpPr>
        <p:spPr>
          <a:xfrm>
            <a:off x="1263333" y="1613853"/>
            <a:ext cx="694055" cy="68008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4" name="矩形 53"/>
          <p:cNvSpPr/>
          <p:nvPr>
            <p:custDataLst>
              <p:tags r:id="rId6"/>
            </p:custDataLst>
          </p:nvPr>
        </p:nvSpPr>
        <p:spPr>
          <a:xfrm>
            <a:off x="1266508" y="2469198"/>
            <a:ext cx="2703830" cy="4552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需求的通用性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5" name="矩形: 圆角 2"/>
          <p:cNvSpPr/>
          <p:nvPr>
            <p:custDataLst>
              <p:tags r:id="rId7"/>
            </p:custDataLst>
          </p:nvPr>
        </p:nvSpPr>
        <p:spPr>
          <a:xfrm>
            <a:off x="4481195" y="2051050"/>
            <a:ext cx="3230245" cy="3995420"/>
          </a:xfrm>
          <a:prstGeom prst="roundRect">
            <a:avLst>
              <a:gd name="adj" fmla="val 0"/>
            </a:avLst>
          </a:prstGeom>
          <a:solidFill>
            <a:schemeClr val="bg1">
              <a:alpha val="46000"/>
            </a:schemeClr>
          </a:solidFill>
          <a:ln w="15875">
            <a:solidFill>
              <a:srgbClr val="54A6FF">
                <a:alpha val="48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矩形 55"/>
          <p:cNvSpPr/>
          <p:nvPr>
            <p:custDataLst>
              <p:tags r:id="rId8"/>
            </p:custDataLst>
          </p:nvPr>
        </p:nvSpPr>
        <p:spPr>
          <a:xfrm>
            <a:off x="4745673" y="3288983"/>
            <a:ext cx="2702560" cy="1605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如果供应商集中于某一区域，或企业各需求单位地理位置集中，适合集中采购；如果需求单位分散在不同地区，分散采购在物流和响应速度上或更具优势。 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7" name="圆角矩形 56"/>
          <p:cNvSpPr/>
          <p:nvPr>
            <p:custDataLst>
              <p:tags r:id="rId9"/>
            </p:custDataLst>
          </p:nvPr>
        </p:nvSpPr>
        <p:spPr>
          <a:xfrm>
            <a:off x="4745673" y="1613853"/>
            <a:ext cx="694055" cy="68008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8" name="矩形 57"/>
          <p:cNvSpPr/>
          <p:nvPr>
            <p:custDataLst>
              <p:tags r:id="rId10"/>
            </p:custDataLst>
          </p:nvPr>
        </p:nvSpPr>
        <p:spPr>
          <a:xfrm>
            <a:off x="4751388" y="2481263"/>
            <a:ext cx="2703830" cy="4432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</a:rPr>
              <a:t>地理位置</a:t>
            </a:r>
            <a:endParaRPr lang="zh-CN" altLang="en-US" sz="24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1"/>
            </p:custDataLst>
          </p:nvPr>
        </p:nvSpPr>
        <p:spPr>
          <a:xfrm>
            <a:off x="7963535" y="2051050"/>
            <a:ext cx="3230245" cy="3995420"/>
          </a:xfrm>
          <a:prstGeom prst="roundRect">
            <a:avLst>
              <a:gd name="adj" fmla="val 0"/>
            </a:avLst>
          </a:prstGeom>
          <a:solidFill>
            <a:schemeClr val="bg1">
              <a:alpha val="46000"/>
            </a:schemeClr>
          </a:solidFill>
          <a:ln w="15875">
            <a:solidFill>
              <a:srgbClr val="285CA9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矩形 58"/>
          <p:cNvSpPr/>
          <p:nvPr>
            <p:custDataLst>
              <p:tags r:id="rId12"/>
            </p:custDataLst>
          </p:nvPr>
        </p:nvSpPr>
        <p:spPr>
          <a:xfrm>
            <a:off x="8228013" y="3283903"/>
            <a:ext cx="2702560" cy="1605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如果供应市场为寡头垄断，集中采购更利于议价；如果为充分竞争市场，中小供应商众多，分散采购可能更灵活。 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3"/>
            </p:custDataLst>
          </p:nvPr>
        </p:nvSpPr>
        <p:spPr>
          <a:xfrm>
            <a:off x="8228013" y="1613853"/>
            <a:ext cx="694055" cy="68008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80" name="直接连接符 79"/>
          <p:cNvCxnSpPr/>
          <p:nvPr>
            <p:custDataLst>
              <p:tags r:id="rId14"/>
            </p:custDataLst>
          </p:nvPr>
        </p:nvCxnSpPr>
        <p:spPr>
          <a:xfrm flipV="1">
            <a:off x="1183958" y="3088323"/>
            <a:ext cx="2844165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15"/>
            </p:custDataLst>
          </p:nvPr>
        </p:nvCxnSpPr>
        <p:spPr>
          <a:xfrm>
            <a:off x="4666298" y="3088323"/>
            <a:ext cx="2844165" cy="0"/>
          </a:xfrm>
          <a:prstGeom prst="line">
            <a:avLst/>
          </a:prstGeom>
          <a:ln w="22225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6"/>
            </p:custDataLst>
          </p:nvPr>
        </p:nvCxnSpPr>
        <p:spPr>
          <a:xfrm flipV="1">
            <a:off x="8148638" y="3088323"/>
            <a:ext cx="2844165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矩形 60"/>
          <p:cNvSpPr/>
          <p:nvPr>
            <p:custDataLst>
              <p:tags r:id="rId17"/>
            </p:custDataLst>
          </p:nvPr>
        </p:nvSpPr>
        <p:spPr>
          <a:xfrm>
            <a:off x="8228013" y="2486343"/>
            <a:ext cx="2703830" cy="4432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供应市场结构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&amp;pky370_sjzg_VCG41N1474746579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860" y="2058670"/>
            <a:ext cx="2538095" cy="14274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619823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集中采购与分散采购的选用标准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9" name="任意多边形: 形状 2978"/>
          <p:cNvSpPr/>
          <p:nvPr>
            <p:custDataLst>
              <p:tags r:id="rId4"/>
            </p:custDataLst>
          </p:nvPr>
        </p:nvSpPr>
        <p:spPr>
          <a:xfrm rot="16200000">
            <a:off x="1261110" y="4020185"/>
            <a:ext cx="171450" cy="289560"/>
          </a:xfrm>
          <a:custGeom>
            <a:avLst/>
            <a:gdLst>
              <a:gd name="connsiteX0" fmla="*/ 0 w 385"/>
              <a:gd name="connsiteY0" fmla="*/ 0 h 597"/>
              <a:gd name="connsiteX1" fmla="*/ 229 w 385"/>
              <a:gd name="connsiteY1" fmla="*/ 0 h 597"/>
              <a:gd name="connsiteX2" fmla="*/ 385 w 385"/>
              <a:gd name="connsiteY2" fmla="*/ 225 h 597"/>
              <a:gd name="connsiteX3" fmla="*/ 385 w 385"/>
              <a:gd name="connsiteY3" fmla="*/ 597 h 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" h="597">
                <a:moveTo>
                  <a:pt x="0" y="0"/>
                </a:moveTo>
                <a:lnTo>
                  <a:pt x="229" y="0"/>
                </a:lnTo>
                <a:lnTo>
                  <a:pt x="385" y="225"/>
                </a:lnTo>
                <a:lnTo>
                  <a:pt x="385" y="597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0" name="任意多边形: 形状 2978"/>
          <p:cNvSpPr/>
          <p:nvPr>
            <p:custDataLst>
              <p:tags r:id="rId5"/>
            </p:custDataLst>
          </p:nvPr>
        </p:nvSpPr>
        <p:spPr>
          <a:xfrm rot="16200000">
            <a:off x="3630930" y="4046855"/>
            <a:ext cx="208280" cy="274320"/>
          </a:xfrm>
          <a:custGeom>
            <a:avLst/>
            <a:gdLst>
              <a:gd name="connsiteX0" fmla="*/ 469 w 469"/>
              <a:gd name="connsiteY0" fmla="*/ 0 h 566"/>
              <a:gd name="connsiteX1" fmla="*/ 469 w 469"/>
              <a:gd name="connsiteY1" fmla="*/ 289 h 566"/>
              <a:gd name="connsiteX2" fmla="*/ 277 w 469"/>
              <a:gd name="connsiteY2" fmla="*/ 566 h 566"/>
              <a:gd name="connsiteX3" fmla="*/ 0 w 469"/>
              <a:gd name="connsiteY3" fmla="*/ 566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" h="566">
                <a:moveTo>
                  <a:pt x="469" y="0"/>
                </a:moveTo>
                <a:lnTo>
                  <a:pt x="469" y="289"/>
                </a:lnTo>
                <a:lnTo>
                  <a:pt x="277" y="566"/>
                </a:lnTo>
                <a:lnTo>
                  <a:pt x="0" y="566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2" name="任意多边形: 形状 2978"/>
          <p:cNvSpPr/>
          <p:nvPr>
            <p:custDataLst>
              <p:tags r:id="rId6"/>
            </p:custDataLst>
          </p:nvPr>
        </p:nvSpPr>
        <p:spPr>
          <a:xfrm rot="16200000">
            <a:off x="1179195" y="5462270"/>
            <a:ext cx="195580" cy="231140"/>
          </a:xfrm>
          <a:custGeom>
            <a:avLst/>
            <a:gdLst>
              <a:gd name="connsiteX0" fmla="*/ 0 w 441"/>
              <a:gd name="connsiteY0" fmla="*/ 477 h 477"/>
              <a:gd name="connsiteX1" fmla="*/ 0 w 441"/>
              <a:gd name="connsiteY1" fmla="*/ 346 h 477"/>
              <a:gd name="connsiteX2" fmla="*/ 0 w 441"/>
              <a:gd name="connsiteY2" fmla="*/ 253 h 477"/>
              <a:gd name="connsiteX3" fmla="*/ 175 w 441"/>
              <a:gd name="connsiteY3" fmla="*/ 0 h 477"/>
              <a:gd name="connsiteX4" fmla="*/ 441 w 441"/>
              <a:gd name="connsiteY4" fmla="*/ 0 h 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" h="477">
                <a:moveTo>
                  <a:pt x="0" y="477"/>
                </a:moveTo>
                <a:lnTo>
                  <a:pt x="0" y="346"/>
                </a:lnTo>
                <a:lnTo>
                  <a:pt x="0" y="253"/>
                </a:lnTo>
                <a:lnTo>
                  <a:pt x="175" y="0"/>
                </a:lnTo>
                <a:lnTo>
                  <a:pt x="441" y="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2" name="任意多边形: 形状 2978"/>
          <p:cNvSpPr/>
          <p:nvPr>
            <p:custDataLst>
              <p:tags r:id="rId7"/>
            </p:custDataLst>
          </p:nvPr>
        </p:nvSpPr>
        <p:spPr>
          <a:xfrm rot="16200000">
            <a:off x="3623945" y="5424805"/>
            <a:ext cx="228600" cy="274320"/>
          </a:xfrm>
          <a:custGeom>
            <a:avLst/>
            <a:gdLst>
              <a:gd name="connsiteX0" fmla="*/ 516 w 516"/>
              <a:gd name="connsiteY0" fmla="*/ 566 h 566"/>
              <a:gd name="connsiteX1" fmla="*/ 192 w 516"/>
              <a:gd name="connsiteY1" fmla="*/ 566 h 566"/>
              <a:gd name="connsiteX2" fmla="*/ 0 w 516"/>
              <a:gd name="connsiteY2" fmla="*/ 289 h 566"/>
              <a:gd name="connsiteX3" fmla="*/ 0 w 516"/>
              <a:gd name="connsiteY3" fmla="*/ 0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" h="566">
                <a:moveTo>
                  <a:pt x="516" y="566"/>
                </a:moveTo>
                <a:lnTo>
                  <a:pt x="192" y="566"/>
                </a:lnTo>
                <a:lnTo>
                  <a:pt x="0" y="289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3" name="任意多边形: 形状 2978"/>
          <p:cNvSpPr/>
          <p:nvPr>
            <p:custDataLst>
              <p:tags r:id="rId8"/>
            </p:custDataLst>
          </p:nvPr>
        </p:nvSpPr>
        <p:spPr>
          <a:xfrm rot="16200000">
            <a:off x="1261110" y="1879600"/>
            <a:ext cx="171450" cy="289560"/>
          </a:xfrm>
          <a:custGeom>
            <a:avLst/>
            <a:gdLst>
              <a:gd name="connsiteX0" fmla="*/ 0 w 385"/>
              <a:gd name="connsiteY0" fmla="*/ 0 h 597"/>
              <a:gd name="connsiteX1" fmla="*/ 229 w 385"/>
              <a:gd name="connsiteY1" fmla="*/ 0 h 597"/>
              <a:gd name="connsiteX2" fmla="*/ 385 w 385"/>
              <a:gd name="connsiteY2" fmla="*/ 225 h 597"/>
              <a:gd name="connsiteX3" fmla="*/ 385 w 385"/>
              <a:gd name="connsiteY3" fmla="*/ 597 h 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" h="597">
                <a:moveTo>
                  <a:pt x="0" y="0"/>
                </a:moveTo>
                <a:lnTo>
                  <a:pt x="229" y="0"/>
                </a:lnTo>
                <a:lnTo>
                  <a:pt x="385" y="225"/>
                </a:lnTo>
                <a:lnTo>
                  <a:pt x="385" y="597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6" name="任意多边形: 形状 2978"/>
          <p:cNvSpPr/>
          <p:nvPr>
            <p:custDataLst>
              <p:tags r:id="rId9"/>
            </p:custDataLst>
          </p:nvPr>
        </p:nvSpPr>
        <p:spPr>
          <a:xfrm rot="16200000">
            <a:off x="3630930" y="1905635"/>
            <a:ext cx="208280" cy="274320"/>
          </a:xfrm>
          <a:custGeom>
            <a:avLst/>
            <a:gdLst>
              <a:gd name="connsiteX0" fmla="*/ 469 w 469"/>
              <a:gd name="connsiteY0" fmla="*/ 0 h 566"/>
              <a:gd name="connsiteX1" fmla="*/ 469 w 469"/>
              <a:gd name="connsiteY1" fmla="*/ 289 h 566"/>
              <a:gd name="connsiteX2" fmla="*/ 277 w 469"/>
              <a:gd name="connsiteY2" fmla="*/ 566 h 566"/>
              <a:gd name="connsiteX3" fmla="*/ 0 w 469"/>
              <a:gd name="connsiteY3" fmla="*/ 566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" h="566">
                <a:moveTo>
                  <a:pt x="469" y="0"/>
                </a:moveTo>
                <a:lnTo>
                  <a:pt x="469" y="289"/>
                </a:lnTo>
                <a:lnTo>
                  <a:pt x="277" y="566"/>
                </a:lnTo>
                <a:lnTo>
                  <a:pt x="0" y="566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7" name="任意多边形: 形状 2978"/>
          <p:cNvSpPr/>
          <p:nvPr>
            <p:custDataLst>
              <p:tags r:id="rId10"/>
            </p:custDataLst>
          </p:nvPr>
        </p:nvSpPr>
        <p:spPr>
          <a:xfrm rot="16200000">
            <a:off x="1179195" y="3390265"/>
            <a:ext cx="195580" cy="231140"/>
          </a:xfrm>
          <a:custGeom>
            <a:avLst/>
            <a:gdLst>
              <a:gd name="connsiteX0" fmla="*/ 0 w 441"/>
              <a:gd name="connsiteY0" fmla="*/ 477 h 477"/>
              <a:gd name="connsiteX1" fmla="*/ 0 w 441"/>
              <a:gd name="connsiteY1" fmla="*/ 346 h 477"/>
              <a:gd name="connsiteX2" fmla="*/ 0 w 441"/>
              <a:gd name="connsiteY2" fmla="*/ 253 h 477"/>
              <a:gd name="connsiteX3" fmla="*/ 175 w 441"/>
              <a:gd name="connsiteY3" fmla="*/ 0 h 477"/>
              <a:gd name="connsiteX4" fmla="*/ 441 w 441"/>
              <a:gd name="connsiteY4" fmla="*/ 0 h 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" h="477">
                <a:moveTo>
                  <a:pt x="0" y="477"/>
                </a:moveTo>
                <a:lnTo>
                  <a:pt x="0" y="346"/>
                </a:lnTo>
                <a:lnTo>
                  <a:pt x="0" y="253"/>
                </a:lnTo>
                <a:lnTo>
                  <a:pt x="175" y="0"/>
                </a:lnTo>
                <a:lnTo>
                  <a:pt x="441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1" name="任意多边形: 形状 2978"/>
          <p:cNvSpPr/>
          <p:nvPr>
            <p:custDataLst>
              <p:tags r:id="rId11"/>
            </p:custDataLst>
          </p:nvPr>
        </p:nvSpPr>
        <p:spPr>
          <a:xfrm rot="16200000">
            <a:off x="3623945" y="3352165"/>
            <a:ext cx="228600" cy="274320"/>
          </a:xfrm>
          <a:custGeom>
            <a:avLst/>
            <a:gdLst>
              <a:gd name="connsiteX0" fmla="*/ 516 w 516"/>
              <a:gd name="connsiteY0" fmla="*/ 566 h 566"/>
              <a:gd name="connsiteX1" fmla="*/ 192 w 516"/>
              <a:gd name="connsiteY1" fmla="*/ 566 h 566"/>
              <a:gd name="connsiteX2" fmla="*/ 0 w 516"/>
              <a:gd name="connsiteY2" fmla="*/ 289 h 566"/>
              <a:gd name="connsiteX3" fmla="*/ 0 w 516"/>
              <a:gd name="connsiteY3" fmla="*/ 0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" h="566">
                <a:moveTo>
                  <a:pt x="516" y="566"/>
                </a:moveTo>
                <a:lnTo>
                  <a:pt x="192" y="566"/>
                </a:lnTo>
                <a:lnTo>
                  <a:pt x="0" y="289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8" name="稻壳设计师康帅7-1"/>
          <p:cNvSpPr/>
          <p:nvPr>
            <p:custDataLst>
              <p:tags r:id="rId12"/>
            </p:custDataLst>
          </p:nvPr>
        </p:nvSpPr>
        <p:spPr>
          <a:xfrm>
            <a:off x="3912235" y="2301875"/>
            <a:ext cx="5197475" cy="1181735"/>
          </a:xfrm>
          <a:prstGeom prst="snip2DiagRect">
            <a:avLst>
              <a:gd name="adj1" fmla="val 11218"/>
              <a:gd name="adj2" fmla="val 0"/>
            </a:avLst>
          </a:prstGeom>
          <a:gradFill>
            <a:gsLst>
              <a:gs pos="76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如果通过集中采购能够带来显著的成本节约，比如节省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10%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以上，那么就值得推行。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>
          <a:xfrm>
            <a:off x="4024630" y="1795145"/>
            <a:ext cx="5085715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rgbClr val="285CA9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潜在的节约</a:t>
            </a:r>
            <a:endParaRPr lang="zh-CN" altLang="en-US" sz="2400" b="1">
              <a:solidFill>
                <a:srgbClr val="285CA9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14"/>
            </p:custDataLst>
          </p:nvPr>
        </p:nvCxnSpPr>
        <p:spPr>
          <a:xfrm flipH="1" flipV="1">
            <a:off x="3884930" y="2115185"/>
            <a:ext cx="141605" cy="11684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稻壳设计师康帅7-2"/>
          <p:cNvSpPr/>
          <p:nvPr>
            <p:custDataLst>
              <p:tags r:id="rId15"/>
            </p:custDataLst>
          </p:nvPr>
        </p:nvSpPr>
        <p:spPr>
          <a:xfrm>
            <a:off x="3916045" y="3557905"/>
            <a:ext cx="1053465" cy="4381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il" t="it" r="ir" b="ib"/>
            <a:pathLst>
              <a:path w="1791" h="69">
                <a:moveTo>
                  <a:pt x="0" y="69"/>
                </a:moveTo>
                <a:lnTo>
                  <a:pt x="17" y="0"/>
                </a:lnTo>
                <a:lnTo>
                  <a:pt x="127" y="0"/>
                </a:lnTo>
                <a:lnTo>
                  <a:pt x="110" y="69"/>
                </a:lnTo>
                <a:lnTo>
                  <a:pt x="0" y="69"/>
                </a:lnTo>
                <a:close/>
                <a:moveTo>
                  <a:pt x="166" y="69"/>
                </a:moveTo>
                <a:lnTo>
                  <a:pt x="183" y="0"/>
                </a:lnTo>
                <a:lnTo>
                  <a:pt x="293" y="0"/>
                </a:lnTo>
                <a:lnTo>
                  <a:pt x="276" y="69"/>
                </a:lnTo>
                <a:lnTo>
                  <a:pt x="166" y="69"/>
                </a:lnTo>
                <a:close/>
                <a:moveTo>
                  <a:pt x="333" y="69"/>
                </a:moveTo>
                <a:lnTo>
                  <a:pt x="350" y="0"/>
                </a:lnTo>
                <a:lnTo>
                  <a:pt x="460" y="0"/>
                </a:lnTo>
                <a:lnTo>
                  <a:pt x="443" y="69"/>
                </a:lnTo>
                <a:lnTo>
                  <a:pt x="333" y="69"/>
                </a:lnTo>
                <a:close/>
                <a:moveTo>
                  <a:pt x="499" y="69"/>
                </a:moveTo>
                <a:lnTo>
                  <a:pt x="516" y="0"/>
                </a:lnTo>
                <a:lnTo>
                  <a:pt x="626" y="0"/>
                </a:lnTo>
                <a:lnTo>
                  <a:pt x="609" y="69"/>
                </a:lnTo>
                <a:lnTo>
                  <a:pt x="499" y="69"/>
                </a:lnTo>
                <a:close/>
                <a:moveTo>
                  <a:pt x="666" y="69"/>
                </a:moveTo>
                <a:lnTo>
                  <a:pt x="683" y="0"/>
                </a:lnTo>
                <a:lnTo>
                  <a:pt x="793" y="0"/>
                </a:lnTo>
                <a:lnTo>
                  <a:pt x="776" y="69"/>
                </a:lnTo>
                <a:lnTo>
                  <a:pt x="666" y="69"/>
                </a:lnTo>
                <a:close/>
                <a:moveTo>
                  <a:pt x="832" y="69"/>
                </a:moveTo>
                <a:lnTo>
                  <a:pt x="849" y="0"/>
                </a:lnTo>
                <a:lnTo>
                  <a:pt x="959" y="0"/>
                </a:lnTo>
                <a:lnTo>
                  <a:pt x="942" y="69"/>
                </a:lnTo>
                <a:lnTo>
                  <a:pt x="832" y="69"/>
                </a:lnTo>
                <a:close/>
                <a:moveTo>
                  <a:pt x="999" y="69"/>
                </a:moveTo>
                <a:lnTo>
                  <a:pt x="1016" y="0"/>
                </a:lnTo>
                <a:lnTo>
                  <a:pt x="1126" y="0"/>
                </a:lnTo>
                <a:lnTo>
                  <a:pt x="1109" y="69"/>
                </a:lnTo>
                <a:lnTo>
                  <a:pt x="999" y="69"/>
                </a:lnTo>
                <a:close/>
                <a:moveTo>
                  <a:pt x="1165" y="69"/>
                </a:moveTo>
                <a:lnTo>
                  <a:pt x="1182" y="0"/>
                </a:lnTo>
                <a:lnTo>
                  <a:pt x="1292" y="0"/>
                </a:lnTo>
                <a:lnTo>
                  <a:pt x="1275" y="69"/>
                </a:lnTo>
                <a:lnTo>
                  <a:pt x="1165" y="69"/>
                </a:lnTo>
                <a:close/>
                <a:moveTo>
                  <a:pt x="1332" y="69"/>
                </a:moveTo>
                <a:lnTo>
                  <a:pt x="1349" y="0"/>
                </a:lnTo>
                <a:lnTo>
                  <a:pt x="1459" y="0"/>
                </a:lnTo>
                <a:lnTo>
                  <a:pt x="1442" y="69"/>
                </a:lnTo>
                <a:lnTo>
                  <a:pt x="1332" y="69"/>
                </a:lnTo>
                <a:close/>
                <a:moveTo>
                  <a:pt x="1498" y="69"/>
                </a:moveTo>
                <a:lnTo>
                  <a:pt x="1515" y="0"/>
                </a:lnTo>
                <a:lnTo>
                  <a:pt x="1625" y="0"/>
                </a:lnTo>
                <a:lnTo>
                  <a:pt x="1608" y="69"/>
                </a:lnTo>
                <a:lnTo>
                  <a:pt x="1498" y="69"/>
                </a:lnTo>
                <a:close/>
                <a:moveTo>
                  <a:pt x="1664" y="69"/>
                </a:moveTo>
                <a:lnTo>
                  <a:pt x="1681" y="0"/>
                </a:lnTo>
                <a:lnTo>
                  <a:pt x="1791" y="0"/>
                </a:lnTo>
                <a:lnTo>
                  <a:pt x="1774" y="69"/>
                </a:lnTo>
                <a:lnTo>
                  <a:pt x="1664" y="6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MiSans Normal" panose="00000500000000000000" charset="-122"/>
            </a:endParaRPr>
          </a:p>
        </p:txBody>
      </p:sp>
      <p:cxnSp>
        <p:nvCxnSpPr>
          <p:cNvPr id="37" name="稻壳设计师康帅7-13"/>
          <p:cNvCxnSpPr/>
          <p:nvPr>
            <p:custDataLst>
              <p:tags r:id="rId16"/>
            </p:custDataLst>
          </p:nvPr>
        </p:nvCxnSpPr>
        <p:spPr>
          <a:xfrm>
            <a:off x="7700010" y="3556000"/>
            <a:ext cx="131064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43" name="稻壳设计师康帅7-14"/>
          <p:cNvCxnSpPr/>
          <p:nvPr>
            <p:custDataLst>
              <p:tags r:id="rId17"/>
            </p:custDataLst>
          </p:nvPr>
        </p:nvCxnSpPr>
        <p:spPr>
          <a:xfrm flipV="1">
            <a:off x="9011285" y="3449955"/>
            <a:ext cx="90805" cy="1054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sp>
        <p:nvSpPr>
          <p:cNvPr id="50" name="稻壳设计师康帅7-1"/>
          <p:cNvSpPr/>
          <p:nvPr>
            <p:custDataLst>
              <p:tags r:id="rId18"/>
            </p:custDataLst>
          </p:nvPr>
        </p:nvSpPr>
        <p:spPr>
          <a:xfrm>
            <a:off x="3912235" y="4382135"/>
            <a:ext cx="5197475" cy="1181735"/>
          </a:xfrm>
          <a:prstGeom prst="snip2DiagRect">
            <a:avLst>
              <a:gd name="adj1" fmla="val 11218"/>
              <a:gd name="adj2" fmla="val 0"/>
            </a:avLst>
          </a:prstGeom>
          <a:gradFill>
            <a:gsLst>
              <a:gs pos="76000">
                <a:schemeClr val="accent2">
                  <a:alpha val="0"/>
                </a:schemeClr>
              </a:gs>
              <a:gs pos="20000">
                <a:schemeClr val="accent2">
                  <a:alpha val="0"/>
                </a:schemeClr>
              </a:gs>
              <a:gs pos="0">
                <a:schemeClr val="accent2">
                  <a:alpha val="25000"/>
                </a:schemeClr>
              </a:gs>
              <a:gs pos="100000">
                <a:schemeClr val="accent2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对于需要特殊专业技术才能采购的物料，可能更适合由熟悉该领域的部门进行分散采购。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1" name="矩形 50"/>
          <p:cNvSpPr/>
          <p:nvPr>
            <p:custDataLst>
              <p:tags r:id="rId19"/>
            </p:custDataLst>
          </p:nvPr>
        </p:nvSpPr>
        <p:spPr>
          <a:xfrm>
            <a:off x="4024630" y="3875405"/>
            <a:ext cx="5085715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rgbClr val="54A6FF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专门技术</a:t>
            </a:r>
            <a:endParaRPr lang="zh-CN" altLang="en-US" sz="2400" b="1">
              <a:solidFill>
                <a:srgbClr val="54A6FF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0"/>
            </p:custDataLst>
          </p:nvPr>
        </p:nvCxnSpPr>
        <p:spPr>
          <a:xfrm flipH="1" flipV="1">
            <a:off x="3884930" y="4195445"/>
            <a:ext cx="141605" cy="11684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2">
                <a:alpha val="6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稻壳设计师康帅7-2"/>
          <p:cNvSpPr/>
          <p:nvPr>
            <p:custDataLst>
              <p:tags r:id="rId21"/>
            </p:custDataLst>
          </p:nvPr>
        </p:nvSpPr>
        <p:spPr>
          <a:xfrm>
            <a:off x="3916045" y="5638165"/>
            <a:ext cx="1053465" cy="4381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il" t="it" r="ir" b="ib"/>
            <a:pathLst>
              <a:path w="1791" h="69">
                <a:moveTo>
                  <a:pt x="0" y="69"/>
                </a:moveTo>
                <a:lnTo>
                  <a:pt x="17" y="0"/>
                </a:lnTo>
                <a:lnTo>
                  <a:pt x="127" y="0"/>
                </a:lnTo>
                <a:lnTo>
                  <a:pt x="110" y="69"/>
                </a:lnTo>
                <a:lnTo>
                  <a:pt x="0" y="69"/>
                </a:lnTo>
                <a:close/>
                <a:moveTo>
                  <a:pt x="166" y="69"/>
                </a:moveTo>
                <a:lnTo>
                  <a:pt x="183" y="0"/>
                </a:lnTo>
                <a:lnTo>
                  <a:pt x="293" y="0"/>
                </a:lnTo>
                <a:lnTo>
                  <a:pt x="276" y="69"/>
                </a:lnTo>
                <a:lnTo>
                  <a:pt x="166" y="69"/>
                </a:lnTo>
                <a:close/>
                <a:moveTo>
                  <a:pt x="333" y="69"/>
                </a:moveTo>
                <a:lnTo>
                  <a:pt x="350" y="0"/>
                </a:lnTo>
                <a:lnTo>
                  <a:pt x="460" y="0"/>
                </a:lnTo>
                <a:lnTo>
                  <a:pt x="443" y="69"/>
                </a:lnTo>
                <a:lnTo>
                  <a:pt x="333" y="69"/>
                </a:lnTo>
                <a:close/>
                <a:moveTo>
                  <a:pt x="499" y="69"/>
                </a:moveTo>
                <a:lnTo>
                  <a:pt x="516" y="0"/>
                </a:lnTo>
                <a:lnTo>
                  <a:pt x="626" y="0"/>
                </a:lnTo>
                <a:lnTo>
                  <a:pt x="609" y="69"/>
                </a:lnTo>
                <a:lnTo>
                  <a:pt x="499" y="69"/>
                </a:lnTo>
                <a:close/>
                <a:moveTo>
                  <a:pt x="666" y="69"/>
                </a:moveTo>
                <a:lnTo>
                  <a:pt x="683" y="0"/>
                </a:lnTo>
                <a:lnTo>
                  <a:pt x="793" y="0"/>
                </a:lnTo>
                <a:lnTo>
                  <a:pt x="776" y="69"/>
                </a:lnTo>
                <a:lnTo>
                  <a:pt x="666" y="69"/>
                </a:lnTo>
                <a:close/>
                <a:moveTo>
                  <a:pt x="832" y="69"/>
                </a:moveTo>
                <a:lnTo>
                  <a:pt x="849" y="0"/>
                </a:lnTo>
                <a:lnTo>
                  <a:pt x="959" y="0"/>
                </a:lnTo>
                <a:lnTo>
                  <a:pt x="942" y="69"/>
                </a:lnTo>
                <a:lnTo>
                  <a:pt x="832" y="69"/>
                </a:lnTo>
                <a:close/>
                <a:moveTo>
                  <a:pt x="999" y="69"/>
                </a:moveTo>
                <a:lnTo>
                  <a:pt x="1016" y="0"/>
                </a:lnTo>
                <a:lnTo>
                  <a:pt x="1126" y="0"/>
                </a:lnTo>
                <a:lnTo>
                  <a:pt x="1109" y="69"/>
                </a:lnTo>
                <a:lnTo>
                  <a:pt x="999" y="69"/>
                </a:lnTo>
                <a:close/>
                <a:moveTo>
                  <a:pt x="1165" y="69"/>
                </a:moveTo>
                <a:lnTo>
                  <a:pt x="1182" y="0"/>
                </a:lnTo>
                <a:lnTo>
                  <a:pt x="1292" y="0"/>
                </a:lnTo>
                <a:lnTo>
                  <a:pt x="1275" y="69"/>
                </a:lnTo>
                <a:lnTo>
                  <a:pt x="1165" y="69"/>
                </a:lnTo>
                <a:close/>
                <a:moveTo>
                  <a:pt x="1332" y="69"/>
                </a:moveTo>
                <a:lnTo>
                  <a:pt x="1349" y="0"/>
                </a:lnTo>
                <a:lnTo>
                  <a:pt x="1459" y="0"/>
                </a:lnTo>
                <a:lnTo>
                  <a:pt x="1442" y="69"/>
                </a:lnTo>
                <a:lnTo>
                  <a:pt x="1332" y="69"/>
                </a:lnTo>
                <a:close/>
                <a:moveTo>
                  <a:pt x="1498" y="69"/>
                </a:moveTo>
                <a:lnTo>
                  <a:pt x="1515" y="0"/>
                </a:lnTo>
                <a:lnTo>
                  <a:pt x="1625" y="0"/>
                </a:lnTo>
                <a:lnTo>
                  <a:pt x="1608" y="69"/>
                </a:lnTo>
                <a:lnTo>
                  <a:pt x="1498" y="69"/>
                </a:lnTo>
                <a:close/>
                <a:moveTo>
                  <a:pt x="1664" y="69"/>
                </a:moveTo>
                <a:lnTo>
                  <a:pt x="1681" y="0"/>
                </a:lnTo>
                <a:lnTo>
                  <a:pt x="1791" y="0"/>
                </a:lnTo>
                <a:lnTo>
                  <a:pt x="1774" y="69"/>
                </a:lnTo>
                <a:lnTo>
                  <a:pt x="1664" y="69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MiSans Normal" panose="00000500000000000000" charset="-122"/>
            </a:endParaRPr>
          </a:p>
        </p:txBody>
      </p:sp>
      <p:cxnSp>
        <p:nvCxnSpPr>
          <p:cNvPr id="54" name="稻壳设计师康帅7-13"/>
          <p:cNvCxnSpPr/>
          <p:nvPr>
            <p:custDataLst>
              <p:tags r:id="rId22"/>
            </p:custDataLst>
          </p:nvPr>
        </p:nvCxnSpPr>
        <p:spPr>
          <a:xfrm>
            <a:off x="7700010" y="5636260"/>
            <a:ext cx="131064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2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55" name="稻壳设计师康帅7-14"/>
          <p:cNvCxnSpPr/>
          <p:nvPr>
            <p:custDataLst>
              <p:tags r:id="rId23"/>
            </p:custDataLst>
          </p:nvPr>
        </p:nvCxnSpPr>
        <p:spPr>
          <a:xfrm flipV="1">
            <a:off x="9011285" y="5530215"/>
            <a:ext cx="90805" cy="1054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2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56" name="直接连接符 55"/>
          <p:cNvCxnSpPr/>
          <p:nvPr>
            <p:custDataLst>
              <p:tags r:id="rId24"/>
            </p:custDataLst>
          </p:nvPr>
        </p:nvCxnSpPr>
        <p:spPr>
          <a:xfrm>
            <a:off x="4026535" y="2233295"/>
            <a:ext cx="502920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接连接符 56"/>
          <p:cNvCxnSpPr/>
          <p:nvPr>
            <p:custDataLst>
              <p:tags r:id="rId25"/>
            </p:custDataLst>
          </p:nvPr>
        </p:nvCxnSpPr>
        <p:spPr>
          <a:xfrm>
            <a:off x="4026535" y="4313555"/>
            <a:ext cx="502920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2">
                <a:alpha val="60000"/>
              </a:schemeClr>
            </a:solidFill>
            <a:round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图片 6" descr="&amp;pky360_sjzg_VCG41N1388635225&amp;"/>
          <p:cNvPicPr>
            <a:picLocks noChangeAspect="1"/>
          </p:cNvPicPr>
          <p:nvPr/>
        </p:nvPicPr>
        <p:blipFill>
          <a:blip r:embed="rId26"/>
          <a:srcRect t="9645" b="6405"/>
          <a:stretch>
            <a:fillRect/>
          </a:stretch>
        </p:blipFill>
        <p:spPr>
          <a:xfrm>
            <a:off x="1292860" y="4195445"/>
            <a:ext cx="2498725" cy="1398270"/>
          </a:xfrm>
          <a:prstGeom prst="rect">
            <a:avLst/>
          </a:prstGeom>
        </p:spPr>
      </p:pic>
      <p:sp>
        <p:nvSpPr>
          <p:cNvPr id="36" name="椭圆 35"/>
          <p:cNvSpPr/>
          <p:nvPr>
            <p:custDataLst>
              <p:tags r:id="rId27"/>
            </p:custDataLst>
          </p:nvPr>
        </p:nvSpPr>
        <p:spPr>
          <a:xfrm>
            <a:off x="3309620" y="3971925"/>
            <a:ext cx="601980" cy="542290"/>
          </a:xfrm>
          <a:prstGeom prst="ellipse">
            <a:avLst/>
          </a:prstGeom>
          <a:solidFill>
            <a:schemeClr val="bg1"/>
          </a:solidFill>
          <a:ln w="6350"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>
                <a:solidFill>
                  <a:schemeClr val="accent2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05</a:t>
            </a:r>
            <a:endParaRPr lang="en-US" altLang="zh-CN" sz="2400" b="1">
              <a:solidFill>
                <a:schemeClr val="accent2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9" name="椭圆 28"/>
          <p:cNvSpPr/>
          <p:nvPr>
            <p:custDataLst>
              <p:tags r:id="rId28"/>
            </p:custDataLst>
          </p:nvPr>
        </p:nvSpPr>
        <p:spPr>
          <a:xfrm>
            <a:off x="3309620" y="1894205"/>
            <a:ext cx="601980" cy="547370"/>
          </a:xfrm>
          <a:prstGeom prst="ellipse">
            <a:avLst/>
          </a:prstGeom>
          <a:solidFill>
            <a:schemeClr val="bg1"/>
          </a:solidFill>
          <a:ln w="6350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04</a:t>
            </a:r>
            <a:endParaRPr lang="en-US" altLang="zh-CN" sz="2400" b="1">
              <a:solidFill>
                <a:schemeClr val="accent1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19823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集中采购与分散采购的选用标准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1217930" y="1784985"/>
            <a:ext cx="7425055" cy="2180590"/>
          </a:xfrm>
          <a:prstGeom prst="roundRect">
            <a:avLst>
              <a:gd name="adj" fmla="val 9814"/>
            </a:avLst>
          </a:prstGeom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4" name="标题"/>
          <p:cNvSpPr txBox="1"/>
          <p:nvPr>
            <p:custDataLst>
              <p:tags r:id="rId4"/>
            </p:custDataLst>
          </p:nvPr>
        </p:nvSpPr>
        <p:spPr>
          <a:xfrm>
            <a:off x="2829878" y="1988820"/>
            <a:ext cx="4904105" cy="48069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价格波动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8" name="圆角矩形 7"/>
          <p:cNvSpPr/>
          <p:nvPr>
            <p:custDataLst>
              <p:tags r:id="rId5"/>
            </p:custDataLst>
          </p:nvPr>
        </p:nvSpPr>
        <p:spPr>
          <a:xfrm>
            <a:off x="1217930" y="4175760"/>
            <a:ext cx="7425055" cy="1895475"/>
          </a:xfrm>
          <a:prstGeom prst="roundRect">
            <a:avLst>
              <a:gd name="adj" fmla="val 9814"/>
            </a:avLst>
          </a:prstGeom>
          <a:ln w="9525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正文"/>
          <p:cNvSpPr txBox="1"/>
          <p:nvPr>
            <p:custDataLst>
              <p:tags r:id="rId6"/>
            </p:custDataLst>
          </p:nvPr>
        </p:nvSpPr>
        <p:spPr>
          <a:xfrm>
            <a:off x="2830195" y="4857750"/>
            <a:ext cx="529844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+mn-ea"/>
                <a:sym typeface="+mn-ea"/>
              </a:rPr>
              <a:t>如果客户对产品有很多个性化需求，导致物料需求差异大，分散采购可能更能适应。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4" name="标题"/>
          <p:cNvSpPr txBox="1"/>
          <p:nvPr>
            <p:custDataLst>
              <p:tags r:id="rId7"/>
            </p:custDataLst>
          </p:nvPr>
        </p:nvSpPr>
        <p:spPr>
          <a:xfrm>
            <a:off x="2829878" y="4351021"/>
            <a:ext cx="4904105" cy="48069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54A6FF"/>
                </a:solidFill>
                <a:latin typeface="+mn-ea"/>
                <a:cs typeface="+mn-ea"/>
                <a:sym typeface="+mn-ea"/>
              </a:rPr>
              <a:t>客户需求</a:t>
            </a:r>
            <a:endParaRPr lang="zh-CN" altLang="en-US" sz="2400" b="1">
              <a:solidFill>
                <a:srgbClr val="54A6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1703388" y="2124711"/>
            <a:ext cx="909320" cy="9118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altLang="zh-CN" sz="2600" b="1">
                <a:solidFill>
                  <a:srgbClr val="FFFFFF"/>
                </a:solidFill>
                <a:latin typeface="+mj-ea"/>
                <a:ea typeface="+mj-ea"/>
              </a:rPr>
              <a:t>06</a:t>
            </a:r>
            <a:endParaRPr lang="en-US" altLang="zh-CN" sz="26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1703388" y="4515486"/>
            <a:ext cx="909320" cy="911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altLang="zh-CN" sz="2600" b="1">
                <a:solidFill>
                  <a:srgbClr val="FFFFFF"/>
                </a:solidFill>
                <a:latin typeface="+mj-ea"/>
                <a:ea typeface="+mj-ea"/>
              </a:rPr>
              <a:t>07</a:t>
            </a:r>
            <a:endParaRPr lang="en-US" altLang="zh-CN" sz="26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2" name="正文"/>
          <p:cNvSpPr txBox="1"/>
          <p:nvPr>
            <p:custDataLst>
              <p:tags r:id="rId10"/>
            </p:custDataLst>
          </p:nvPr>
        </p:nvSpPr>
        <p:spPr>
          <a:xfrm>
            <a:off x="2830195" y="2495550"/>
            <a:ext cx="529844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+mn-ea"/>
                <a:sym typeface="+mn-ea"/>
              </a:rPr>
              <a:t>对于价格波动较大的物料，集中采购便于统一把握时机；而价格相对稳定的物料，分散采购的影响则不大。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98475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混合制采购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61415" y="2241550"/>
            <a:ext cx="5004435" cy="29851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30000"/>
              </a:lnSpc>
            </a:pPr>
            <a:r>
              <a:rPr lang="en-US" altLang="zh-CN" sz="2200" dirty="0">
                <a:sym typeface="+mn-ea"/>
              </a:rPr>
              <a:t>        </a:t>
            </a:r>
            <a:r>
              <a:rPr lang="zh-CN" altLang="en-US" sz="2200" dirty="0">
                <a:sym typeface="+mn-ea"/>
              </a:rPr>
              <a:t>实际操作中，很多企业采用</a:t>
            </a:r>
            <a:r>
              <a:rPr lang="zh-CN" altLang="en-US" sz="2200" dirty="0">
                <a:solidFill>
                  <a:srgbClr val="285CA9"/>
                </a:solidFill>
                <a:sym typeface="+mn-ea"/>
              </a:rPr>
              <a:t>混合制采购模式</a:t>
            </a:r>
            <a:r>
              <a:rPr lang="zh-CN" altLang="en-US" sz="2200" dirty="0">
                <a:sym typeface="+mn-ea"/>
              </a:rPr>
              <a:t>，结合集中采购和分散采购优点。对于通用性强、采购金额大的核心物料，集中采购获规模效应；小额、个性化、因地制宜或临时性采购需求，由各用料单位分散进行。</a:t>
            </a:r>
            <a:endParaRPr lang="zh-CN" altLang="en-US" sz="2200" dirty="0"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混合制采购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1145" y="1910715"/>
            <a:ext cx="4762500" cy="22510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如汽车企业，底盘、发动机等通用且价值高的部件集中采购，区域性、满足当地客户特殊偏好的内饰配件由各地区工厂分散采购。</a:t>
            </a:r>
            <a:endParaRPr lang="en-US" altLang="zh-CN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05270" y="4331335"/>
            <a:ext cx="4778375" cy="895985"/>
            <a:chOff x="10402" y="6821"/>
            <a:chExt cx="7525" cy="1411"/>
          </a:xfrm>
        </p:grpSpPr>
        <p:sp>
          <p:nvSpPr>
            <p:cNvPr id="6" name="圆角矩形 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427" y="6925"/>
              <a:ext cx="7500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兼顾成本效益与灵活性</a:t>
              </a:r>
              <a:r>
                <a:rPr lang="en-US" altLang="zh-CN" sz="240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 </a:t>
              </a:r>
              <a:endParaRPr lang="en-US" altLang="zh-CN" sz="2400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  <a:p>
              <a:pPr algn="ctr"/>
              <a:endParaRPr lang="en-US" altLang="zh-CN" sz="2400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10" name="图片 9" descr="&amp;pky320_sjzg_VCG41N1352825148&amp;"/>
          <p:cNvPicPr>
            <a:picLocks noChangeAspect="1"/>
          </p:cNvPicPr>
          <p:nvPr/>
        </p:nvPicPr>
        <p:blipFill>
          <a:blip r:embed="rId3"/>
          <a:srcRect l="5512" r="7638"/>
          <a:stretch>
            <a:fillRect/>
          </a:stretch>
        </p:blipFill>
        <p:spPr>
          <a:xfrm>
            <a:off x="1310640" y="1887855"/>
            <a:ext cx="4761865" cy="30829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联合采购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圆角矩形 11"/>
          <p:cNvSpPr/>
          <p:nvPr/>
        </p:nvSpPr>
        <p:spPr>
          <a:xfrm>
            <a:off x="803275" y="1958340"/>
            <a:ext cx="5438775" cy="4048125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3359" y="2190387"/>
            <a:ext cx="4725035" cy="19589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联合采购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简单来说，就是抱团取暖。它是指联合相关的、有共同需求的多个企业，将原本零散的采购项目集合起来，形成大规模的采购订单，以此来提高规模经济效益，降低采购成本。大家可以把它理解为企业与企业之间的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团购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49240" y="2298065"/>
            <a:ext cx="3577590" cy="2894330"/>
          </a:xfrm>
          <a:prstGeom prst="rect">
            <a:avLst/>
          </a:prstGeom>
        </p:spPr>
        <p:txBody>
          <a:bodyPr wrap="square">
            <a:noAutofit/>
          </a:bodyPr>
          <a:p>
            <a:pPr defTabSz="266700">
              <a:lnSpc>
                <a:spcPct val="150000"/>
              </a:lnSpc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在山东省和江苏、上海一带，曾经有一些中小超市组成了采购联盟，通过联合采购，他们采购苹果的成本从原来的每斤1元降到了0.6元，大大提升了自身的市场竞争力。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64" name="组合 63"/>
          <p:cNvGrpSpPr/>
          <p:nvPr>
            <p:custDataLst>
              <p:tags r:id="rId3"/>
            </p:custDataLst>
          </p:nvPr>
        </p:nvGrpSpPr>
        <p:grpSpPr>
          <a:xfrm rot="0">
            <a:off x="1455832" y="1900667"/>
            <a:ext cx="3552909" cy="3758224"/>
            <a:chOff x="2199" y="2263"/>
            <a:chExt cx="14788" cy="15639"/>
          </a:xfrm>
        </p:grpSpPr>
        <p:sp>
          <p:nvSpPr>
            <p:cNvPr id="65" name="任意多边形: 形状 16"/>
            <p:cNvSpPr/>
            <p:nvPr>
              <p:custDataLst>
                <p:tags r:id="rId4"/>
              </p:custDataLst>
            </p:nvPr>
          </p:nvSpPr>
          <p:spPr>
            <a:xfrm rot="7697511">
              <a:off x="5624" y="8364"/>
              <a:ext cx="12677" cy="6401"/>
            </a:xfrm>
            <a:custGeom>
              <a:avLst/>
              <a:gdLst>
                <a:gd name="connsiteX0" fmla="*/ 58 w 2249936"/>
                <a:gd name="connsiteY0" fmla="*/ 1136076 h 1136076"/>
                <a:gd name="connsiteX1" fmla="*/ 1113913 w 2249936"/>
                <a:gd name="connsiteY1" fmla="*/ 53 h 1136076"/>
                <a:gd name="connsiteX2" fmla="*/ 2249937 w 2249936"/>
                <a:gd name="connsiteY2" fmla="*/ 1113909 h 113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9936" h="1136076">
                  <a:moveTo>
                    <a:pt x="58" y="1136076"/>
                  </a:moveTo>
                  <a:cubicBezTo>
                    <a:pt x="-6169" y="514639"/>
                    <a:pt x="492725" y="6031"/>
                    <a:pt x="1113913" y="53"/>
                  </a:cubicBezTo>
                  <a:cubicBezTo>
                    <a:pt x="1735102" y="-5925"/>
                    <a:pt x="2243959" y="492720"/>
                    <a:pt x="2249937" y="1113909"/>
                  </a:cubicBezTo>
                </a:path>
              </a:pathLst>
            </a:custGeom>
            <a:noFill/>
            <a:ln w="9525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椭圆 65"/>
            <p:cNvSpPr/>
            <p:nvPr>
              <p:custDataLst>
                <p:tags r:id="rId5"/>
              </p:custDataLst>
            </p:nvPr>
          </p:nvSpPr>
          <p:spPr>
            <a:xfrm rot="20405484">
              <a:off x="5187" y="14267"/>
              <a:ext cx="672" cy="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>
              <p:custDataLst>
                <p:tags r:id="rId6"/>
              </p:custDataLst>
            </p:nvPr>
          </p:nvSpPr>
          <p:spPr>
            <a:xfrm rot="20405484">
              <a:off x="13185" y="4403"/>
              <a:ext cx="467" cy="4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8" name="图片 67" descr="E:/设计素材图片2/yang-0TQyMgloraY-unsplash.jpgyang-0TQyMgloraY-unsplash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8" cstate="email"/>
            <a:srcRect l="16694" t="-3" r="16694" b="-3"/>
            <a:stretch>
              <a:fillRect/>
            </a:stretch>
          </p:blipFill>
          <p:spPr>
            <a:xfrm>
              <a:off x="3853" y="3918"/>
              <a:ext cx="11483" cy="1148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3" h="5263">
                  <a:moveTo>
                    <a:pt x="2631" y="0"/>
                  </a:moveTo>
                  <a:cubicBezTo>
                    <a:pt x="4085" y="0"/>
                    <a:pt x="5263" y="1178"/>
                    <a:pt x="5263" y="2631"/>
                  </a:cubicBezTo>
                  <a:cubicBezTo>
                    <a:pt x="5263" y="4085"/>
                    <a:pt x="4085" y="5263"/>
                    <a:pt x="2631" y="5263"/>
                  </a:cubicBezTo>
                  <a:cubicBezTo>
                    <a:pt x="1178" y="5263"/>
                    <a:pt x="0" y="4085"/>
                    <a:pt x="0" y="2631"/>
                  </a:cubicBezTo>
                  <a:cubicBezTo>
                    <a:pt x="0" y="1178"/>
                    <a:pt x="1178" y="0"/>
                    <a:pt x="2631" y="0"/>
                  </a:cubicBezTo>
                  <a:close/>
                </a:path>
              </a:pathLst>
            </a:custGeom>
            <a:ln w="6350">
              <a:solidFill>
                <a:schemeClr val="tx1">
                  <a:lumMod val="40000"/>
                  <a:lumOff val="60000"/>
                  <a:alpha val="20000"/>
                </a:schemeClr>
              </a:solidFill>
            </a:ln>
          </p:spPr>
        </p:pic>
        <p:sp>
          <p:nvSpPr>
            <p:cNvPr id="69" name="椭圆 68"/>
            <p:cNvSpPr/>
            <p:nvPr>
              <p:custDataLst>
                <p:tags r:id="rId9"/>
              </p:custDataLst>
            </p:nvPr>
          </p:nvSpPr>
          <p:spPr>
            <a:xfrm>
              <a:off x="3174" y="4201"/>
              <a:ext cx="1554" cy="155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>
              <p:custDataLst>
                <p:tags r:id="rId10"/>
              </p:custDataLst>
            </p:nvPr>
          </p:nvSpPr>
          <p:spPr>
            <a:xfrm>
              <a:off x="2199" y="2263"/>
              <a:ext cx="14788" cy="14787"/>
            </a:xfrm>
            <a:prstGeom prst="ellipse">
              <a:avLst/>
            </a:prstGeom>
            <a:noFill/>
            <a:ln w="95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>
              <p:custDataLst>
                <p:tags r:id="rId11"/>
              </p:custDataLst>
            </p:nvPr>
          </p:nvSpPr>
          <p:spPr>
            <a:xfrm>
              <a:off x="14605" y="14709"/>
              <a:ext cx="467" cy="4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/>
          <p:cNvSpPr/>
          <p:nvPr>
            <p:custDataLst>
              <p:tags r:id="rId1"/>
            </p:custDataLst>
          </p:nvPr>
        </p:nvSpPr>
        <p:spPr>
          <a:xfrm>
            <a:off x="1302385" y="3390900"/>
            <a:ext cx="9413875" cy="2642870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835152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联合采购的优点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431290" y="2557145"/>
            <a:ext cx="945261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整合后的大订单能让参与企业从供应商处获更优价格折扣。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23390" y="3470275"/>
            <a:ext cx="8606790" cy="1314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just" defTabSz="26670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宝钢曾联合鞍钢、武钢等国内大型钢铁企业，组成采购联盟共同向国外采购铁矿石，提升了谈判话语权。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15415" y="1613535"/>
            <a:ext cx="4777740" cy="570865"/>
            <a:chOff x="10402" y="6821"/>
            <a:chExt cx="7524" cy="899"/>
          </a:xfrm>
        </p:grpSpPr>
        <p:sp>
          <p:nvSpPr>
            <p:cNvPr id="32" name="圆角矩形 31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rgbClr val="285CA9"/>
            </a:solidFill>
            <a:ln>
              <a:noFill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427" y="6925"/>
              <a:ext cx="749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第一，获得采购批量优惠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34" name="图片 33"/>
          <p:cNvPicPr/>
          <p:nvPr/>
        </p:nvPicPr>
        <p:blipFill>
          <a:blip r:embed="rId4"/>
          <a:stretch>
            <a:fillRect/>
          </a:stretch>
        </p:blipFill>
        <p:spPr>
          <a:xfrm>
            <a:off x="2031365" y="4528820"/>
            <a:ext cx="1330325" cy="1318260"/>
          </a:xfrm>
          <a:prstGeom prst="ellipse">
            <a:avLst/>
          </a:prstGeom>
        </p:spPr>
      </p:pic>
      <p:pic>
        <p:nvPicPr>
          <p:cNvPr id="38" name="图片 37"/>
          <p:cNvPicPr/>
          <p:nvPr/>
        </p:nvPicPr>
        <p:blipFill>
          <a:blip r:embed="rId5"/>
          <a:srcRect l="11131" r="14405"/>
          <a:stretch>
            <a:fillRect/>
          </a:stretch>
        </p:blipFill>
        <p:spPr>
          <a:xfrm>
            <a:off x="4839335" y="4532630"/>
            <a:ext cx="1353820" cy="1314450"/>
          </a:xfrm>
          <a:prstGeom prst="ellipse">
            <a:avLst/>
          </a:prstGeom>
        </p:spPr>
      </p:pic>
      <p:pic>
        <p:nvPicPr>
          <p:cNvPr id="39" name="图片 38"/>
          <p:cNvPicPr/>
          <p:nvPr/>
        </p:nvPicPr>
        <p:blipFill>
          <a:blip r:embed="rId6"/>
          <a:stretch>
            <a:fillRect/>
          </a:stretch>
        </p:blipFill>
        <p:spPr>
          <a:xfrm>
            <a:off x="7670800" y="4528820"/>
            <a:ext cx="1318260" cy="1318260"/>
          </a:xfrm>
          <a:prstGeom prst="ellipse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圆角矩形 11"/>
          <p:cNvSpPr/>
          <p:nvPr/>
        </p:nvSpPr>
        <p:spPr>
          <a:xfrm>
            <a:off x="803275" y="2679065"/>
            <a:ext cx="5438775" cy="2694305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330390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联合采购的优点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37920" y="3013075"/>
            <a:ext cx="4725035" cy="11531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联合采购能统一规划安排库存，避免企业各自为战、重复储备物料，如同多家超市共用大型仓库，可提高库存周转率、减少资金占用。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endParaRPr lang="zh-CN" altLang="en-US" sz="22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19505" y="1624330"/>
            <a:ext cx="4777740" cy="570865"/>
            <a:chOff x="10402" y="6821"/>
            <a:chExt cx="7524" cy="899"/>
          </a:xfrm>
        </p:grpSpPr>
        <p:sp>
          <p:nvSpPr>
            <p:cNvPr id="16" name="圆角矩形 1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rgbClr val="285CA9"/>
            </a:solidFill>
            <a:ln>
              <a:noFill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427" y="6925"/>
              <a:ext cx="749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二，降低储备成本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联合采购的优点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5415" y="4864735"/>
            <a:ext cx="6466205" cy="99822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None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批量运输能够降低单位物流成本，比如多家企业联合租用货运专线，运费通常可以降低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30%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以上。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15415" y="1613535"/>
            <a:ext cx="4777740" cy="570865"/>
            <a:chOff x="10402" y="6821"/>
            <a:chExt cx="7524" cy="899"/>
          </a:xfrm>
        </p:grpSpPr>
        <p:sp>
          <p:nvSpPr>
            <p:cNvPr id="16" name="圆角矩形 1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rgbClr val="285CA9"/>
            </a:solidFill>
            <a:ln>
              <a:noFill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427" y="6925"/>
              <a:ext cx="749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三，合并运输，节省运费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1415415" y="2557145"/>
            <a:ext cx="6466205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10"/>
          <p:cNvSpPr/>
          <p:nvPr>
            <p:custDataLst>
              <p:tags r:id="rId1"/>
            </p:custDataLst>
          </p:nvPr>
        </p:nvSpPr>
        <p:spPr>
          <a:xfrm>
            <a:off x="827962" y="2203615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4" name="任意多边形: 形状 14"/>
          <p:cNvSpPr/>
          <p:nvPr>
            <p:custDataLst>
              <p:tags r:id="rId2"/>
            </p:custDataLst>
          </p:nvPr>
        </p:nvSpPr>
        <p:spPr>
          <a:xfrm>
            <a:off x="827962" y="3173557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5" name="任意多边形: 形状 18"/>
          <p:cNvSpPr/>
          <p:nvPr>
            <p:custDataLst>
              <p:tags r:id="rId3"/>
            </p:custDataLst>
          </p:nvPr>
        </p:nvSpPr>
        <p:spPr>
          <a:xfrm>
            <a:off x="827962" y="4142982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4"/>
            </p:custDataLst>
          </p:nvPr>
        </p:nvCxnSpPr>
        <p:spPr>
          <a:xfrm>
            <a:off x="1791197" y="3142085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5"/>
            </p:custDataLst>
          </p:nvPr>
        </p:nvCxnSpPr>
        <p:spPr>
          <a:xfrm>
            <a:off x="1791197" y="2172660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6"/>
            </p:custDataLst>
          </p:nvPr>
        </p:nvCxnSpPr>
        <p:spPr>
          <a:xfrm>
            <a:off x="1791197" y="4111511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5"/>
          <p:cNvSpPr txBox="1"/>
          <p:nvPr>
            <p:custDataLst>
              <p:tags r:id="rId7"/>
            </p:custDataLst>
          </p:nvPr>
        </p:nvSpPr>
        <p:spPr>
          <a:xfrm>
            <a:off x="965199" y="1870843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0" name="文本框 7"/>
          <p:cNvSpPr txBox="1"/>
          <p:nvPr>
            <p:custDataLst>
              <p:tags r:id="rId8"/>
            </p:custDataLst>
          </p:nvPr>
        </p:nvSpPr>
        <p:spPr>
          <a:xfrm>
            <a:off x="1850390" y="2018665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采购分类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1" name="文本框 15"/>
          <p:cNvSpPr txBox="1"/>
          <p:nvPr>
            <p:custDataLst>
              <p:tags r:id="rId9"/>
            </p:custDataLst>
          </p:nvPr>
        </p:nvSpPr>
        <p:spPr>
          <a:xfrm>
            <a:off x="965199" y="2840268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2" name="文本框 16"/>
          <p:cNvSpPr txBox="1"/>
          <p:nvPr>
            <p:custDataLst>
              <p:tags r:id="rId10"/>
            </p:custDataLst>
          </p:nvPr>
        </p:nvSpPr>
        <p:spPr>
          <a:xfrm>
            <a:off x="1850390" y="2988310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集中采购、分散采购与联合采购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3" name="文本框 23"/>
          <p:cNvSpPr txBox="1"/>
          <p:nvPr>
            <p:custDataLst>
              <p:tags r:id="rId11"/>
            </p:custDataLst>
          </p:nvPr>
        </p:nvSpPr>
        <p:spPr>
          <a:xfrm>
            <a:off x="965199" y="3810210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4" name="文本框 24"/>
          <p:cNvSpPr txBox="1"/>
          <p:nvPr>
            <p:custDataLst>
              <p:tags r:id="rId12"/>
            </p:custDataLst>
          </p:nvPr>
        </p:nvSpPr>
        <p:spPr>
          <a:xfrm>
            <a:off x="1850390" y="3958590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JIT</a:t>
            </a:r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采购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19237" y="709526"/>
            <a:ext cx="35687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目</a:t>
            </a:r>
            <a:r>
              <a:rPr lang="en-US" altLang="zh-CN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录</a:t>
            </a:r>
            <a:endParaRPr lang="zh-CN" altLang="en-US" sz="54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763270" y="1615440"/>
            <a:ext cx="50806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任意多边形: 形状 14"/>
          <p:cNvSpPr/>
          <p:nvPr>
            <p:custDataLst>
              <p:tags r:id="rId13"/>
            </p:custDataLst>
          </p:nvPr>
        </p:nvSpPr>
        <p:spPr>
          <a:xfrm>
            <a:off x="827962" y="5058872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任意多边形: 形状 18"/>
          <p:cNvSpPr/>
          <p:nvPr>
            <p:custDataLst>
              <p:tags r:id="rId14"/>
            </p:custDataLst>
          </p:nvPr>
        </p:nvSpPr>
        <p:spPr>
          <a:xfrm>
            <a:off x="827962" y="6028297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4" name="直接连接符 3"/>
          <p:cNvCxnSpPr/>
          <p:nvPr>
            <p:custDataLst>
              <p:tags r:id="rId15"/>
            </p:custDataLst>
          </p:nvPr>
        </p:nvCxnSpPr>
        <p:spPr>
          <a:xfrm>
            <a:off x="1791197" y="5027400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>
            <p:custDataLst>
              <p:tags r:id="rId16"/>
            </p:custDataLst>
          </p:nvPr>
        </p:nvCxnSpPr>
        <p:spPr>
          <a:xfrm>
            <a:off x="1791197" y="5996826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>
            <p:custDataLst>
              <p:tags r:id="rId17"/>
            </p:custDataLst>
          </p:nvPr>
        </p:nvSpPr>
        <p:spPr>
          <a:xfrm>
            <a:off x="965199" y="4725583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04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7" name="文本框 16"/>
          <p:cNvSpPr txBox="1"/>
          <p:nvPr>
            <p:custDataLst>
              <p:tags r:id="rId18"/>
            </p:custDataLst>
          </p:nvPr>
        </p:nvSpPr>
        <p:spPr>
          <a:xfrm>
            <a:off x="1850390" y="4873625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电子采购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8" name="文本框 23"/>
          <p:cNvSpPr txBox="1"/>
          <p:nvPr>
            <p:custDataLst>
              <p:tags r:id="rId19"/>
            </p:custDataLst>
          </p:nvPr>
        </p:nvSpPr>
        <p:spPr>
          <a:xfrm>
            <a:off x="965199" y="5695525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05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19" name="文本框 24"/>
          <p:cNvSpPr txBox="1"/>
          <p:nvPr>
            <p:custDataLst>
              <p:tags r:id="rId20"/>
            </p:custDataLst>
          </p:nvPr>
        </p:nvSpPr>
        <p:spPr>
          <a:xfrm>
            <a:off x="1850390" y="5843905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战略采购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国外联合采购的经验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aphicFrame>
        <p:nvGraphicFramePr>
          <p:cNvPr id="21" name="Group 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524000" y="1677035"/>
          <a:ext cx="9267190" cy="4058285"/>
        </p:xfrm>
        <a:graphic>
          <a:graphicData uri="http://schemas.openxmlformats.org/drawingml/2006/table">
            <a:tbl>
              <a:tblPr/>
              <a:tblGrid>
                <a:gridCol w="3065145"/>
                <a:gridCol w="6202045"/>
              </a:tblGrid>
              <a:tr h="81164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solidFill>
                            <a:srgbClr val="285CA9"/>
                          </a:solidFill>
                          <a:latin typeface="+mn-ea"/>
                          <a:cs typeface="+mn-ea"/>
                        </a:rPr>
                        <a:t>行业</a:t>
                      </a:r>
                      <a:endParaRPr kumimoji="0" lang="zh-CN" altLang="en-US" sz="2400" b="1" i="0" u="none" strike="noStrike" cap="none" normalizeH="0" baseline="0">
                        <a:solidFill>
                          <a:srgbClr val="285CA9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solidFill>
                            <a:schemeClr val="accent1"/>
                          </a:solidFill>
                          <a:latin typeface="+mn-ea"/>
                          <a:cs typeface="+mn-ea"/>
                        </a:rPr>
                        <a:t>联盟采购买家</a:t>
                      </a:r>
                      <a:endParaRPr kumimoji="0" lang="zh-CN" altLang="en-US" sz="2400" b="1" i="0" u="none" strike="noStrike" cap="none" normalizeH="0" baseline="0">
                        <a:solidFill>
                          <a:schemeClr val="accent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11649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汽车（国际）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福特、通用、克莱斯勒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11649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化工（国际）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道康宁、拜尔、巴斯夫、杜邦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11649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钢铁行业（中国）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宝钢、</a:t>
                      </a:r>
                      <a:r>
                        <a:rPr kumimoji="0" lang="zh-CN" altLang="en-US" sz="2000" i="0" u="none" strike="noStrike" kern="1200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马钢、鄂城钢铁、韶钢松山、重庆钢铁</a:t>
                      </a:r>
                      <a:endParaRPr kumimoji="0" lang="zh-CN" altLang="en-US" sz="2000" i="0" u="none" strike="noStrike" kern="1200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11649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石油行业（中国）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kern="1200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16家地方炼厂</a:t>
                      </a:r>
                      <a:endParaRPr kumimoji="0" lang="zh-CN" altLang="en-US" sz="2000" i="0" u="none" strike="noStrike" kern="1200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42"/>
          <p:cNvSpPr/>
          <p:nvPr/>
        </p:nvSpPr>
        <p:spPr>
          <a:xfrm>
            <a:off x="2853690" y="4950460"/>
            <a:ext cx="1863725" cy="58293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54A6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4457700" y="2851785"/>
            <a:ext cx="1646555" cy="58293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54A6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405255" y="2862580"/>
            <a:ext cx="1663065" cy="58293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54A6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301750" y="2018030"/>
            <a:ext cx="7595235" cy="3572571"/>
            <a:chOff x="2037" y="3178"/>
            <a:chExt cx="12959" cy="6095"/>
          </a:xfrm>
        </p:grpSpPr>
        <p:grpSp>
          <p:nvGrpSpPr>
            <p:cNvPr id="4" name="组合 3"/>
            <p:cNvGrpSpPr/>
            <p:nvPr/>
          </p:nvGrpSpPr>
          <p:grpSpPr>
            <a:xfrm rot="0">
              <a:off x="2037" y="3178"/>
              <a:ext cx="3207" cy="2506"/>
              <a:chOff x="1898528" y="1548353"/>
              <a:chExt cx="2307686" cy="1803250"/>
            </a:xfrm>
          </p:grpSpPr>
          <p:sp>
            <p:nvSpPr>
              <p:cNvPr id="5" name="AutoShape 28"/>
              <p:cNvSpPr>
                <a:spLocks noChangeArrowheads="1"/>
              </p:cNvSpPr>
              <p:nvPr/>
            </p:nvSpPr>
            <p:spPr bwMode="auto">
              <a:xfrm>
                <a:off x="1898528" y="2553277"/>
                <a:ext cx="2307686" cy="798326"/>
              </a:xfrm>
              <a:prstGeom prst="ellipse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90170" tIns="46990" rIns="90170" bIns="46990" anchor="ctr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ctr"/>
                <a:r>
                  <a:rPr lang="zh-CN" altLang="en-US" b="0" dirty="0">
                    <a:ln>
                      <a:noFill/>
                      <a:prstDash val="sysDot"/>
                    </a:ln>
                    <a:solidFill>
                      <a:schemeClr val="tx1"/>
                    </a:solidFill>
                    <a:latin typeface="+mn-ea"/>
                    <a:ea typeface="+mn-ea"/>
                    <a:cs typeface="+mn-ea"/>
                  </a:rPr>
                  <a:t>规模效应</a:t>
                </a:r>
                <a:endParaRPr lang="zh-CN" altLang="en-US" b="0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6" name="文本框 3"/>
              <p:cNvSpPr txBox="1">
                <a:spLocks noChangeArrowheads="1"/>
              </p:cNvSpPr>
              <p:nvPr/>
            </p:nvSpPr>
            <p:spPr bwMode="auto">
              <a:xfrm>
                <a:off x="1908562" y="1548353"/>
                <a:ext cx="2288565" cy="987852"/>
              </a:xfrm>
              <a:prstGeom prst="rect">
                <a:avLst/>
              </a:prstGeom>
              <a:solidFill>
                <a:srgbClr val="285CA9"/>
              </a:solidFill>
              <a:ln w="9525">
                <a:noFill/>
                <a:miter lim="800000"/>
              </a:ln>
            </p:spPr>
            <p:txBody>
              <a:bodyPr wrap="square" anchor="ctr" anchorCtr="1">
                <a:noAutofit/>
              </a:bodyPr>
              <a:lstStyle>
                <a:lvl1pPr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ctr" defTabSz="914400" fontAlgn="ctr">
                  <a:lnSpc>
                    <a:spcPct val="90000"/>
                  </a:lnSpc>
                  <a:buClrTx/>
                  <a:buSzTx/>
                  <a:buFontTx/>
                </a:pPr>
                <a:r>
                  <a:rPr lang="zh-CN" altLang="en-US" sz="2400" b="1">
                    <a:solidFill>
                      <a:schemeClr val="bg1"/>
                    </a:solidFill>
                    <a:latin typeface="+mn-ea"/>
                    <a:ea typeface="+mn-ea"/>
                    <a:cs typeface="+mn-ea"/>
                  </a:rPr>
                  <a:t>集中采购</a:t>
                </a:r>
                <a:endParaRPr lang="zh-CN" altLang="en-US" sz="2400" b="1">
                  <a:solidFill>
                    <a:schemeClr val="bg1"/>
                  </a:solidFill>
                  <a:latin typeface="+mn-ea"/>
                  <a:ea typeface="+mn-ea"/>
                  <a:cs typeface="+mn-ea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 rot="0">
              <a:off x="7240" y="3178"/>
              <a:ext cx="3215" cy="2517"/>
              <a:chOff x="5642401" y="1548353"/>
              <a:chExt cx="2313460" cy="1811271"/>
            </a:xfrm>
          </p:grpSpPr>
          <p:sp>
            <p:nvSpPr>
              <p:cNvPr id="7" name="AutoShape 28"/>
              <p:cNvSpPr>
                <a:spLocks noChangeArrowheads="1"/>
              </p:cNvSpPr>
              <p:nvPr/>
            </p:nvSpPr>
            <p:spPr bwMode="auto">
              <a:xfrm>
                <a:off x="5648158" y="2561571"/>
                <a:ext cx="2307703" cy="798053"/>
              </a:xfrm>
              <a:prstGeom prst="ellipse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90170" tIns="46990" rIns="90170" bIns="4699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0" fontAlgn="auto" hangingPunct="0">
                  <a:buClrTx/>
                  <a:buSzTx/>
                  <a:buFontTx/>
                </a:pPr>
                <a:r>
                  <a:rPr lang="zh-CN" altLang="en-US" sz="240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个性需求</a:t>
                </a:r>
                <a:endParaRPr lang="zh-CN" altLang="en-US" sz="240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8" name="文本框 3"/>
              <p:cNvSpPr txBox="1">
                <a:spLocks noChangeArrowheads="1"/>
              </p:cNvSpPr>
              <p:nvPr/>
            </p:nvSpPr>
            <p:spPr bwMode="auto">
              <a:xfrm>
                <a:off x="5642401" y="1548353"/>
                <a:ext cx="2288565" cy="987852"/>
              </a:xfrm>
              <a:prstGeom prst="rect">
                <a:avLst/>
              </a:prstGeom>
              <a:solidFill>
                <a:srgbClr val="285CA9"/>
              </a:solidFill>
              <a:ln w="9525">
                <a:noFill/>
                <a:miter lim="800000"/>
              </a:ln>
            </p:spPr>
            <p:txBody>
              <a:bodyPr wrap="square" anchor="ctr" anchorCtr="1">
                <a:noAutofit/>
              </a:bodyPr>
              <a:lstStyle>
                <a:lvl1pPr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ctr" defTabSz="914400" fontAlgn="ctr">
                  <a:lnSpc>
                    <a:spcPct val="90000"/>
                  </a:lnSpc>
                  <a:buClrTx/>
                  <a:buSzTx/>
                  <a:buFontTx/>
                </a:pPr>
                <a:r>
                  <a:rPr lang="zh-CN" altLang="en-US" sz="2400" b="1">
                    <a:solidFill>
                      <a:schemeClr val="bg1"/>
                    </a:solidFill>
                    <a:latin typeface="+mn-ea"/>
                    <a:ea typeface="+mn-ea"/>
                    <a:cs typeface="+mn-ea"/>
                  </a:rPr>
                  <a:t>分散采购</a:t>
                </a:r>
                <a:endParaRPr lang="zh-CN" altLang="en-US" sz="2400" b="1">
                  <a:solidFill>
                    <a:schemeClr val="bg1"/>
                  </a:solidFill>
                  <a:latin typeface="+mn-ea"/>
                  <a:ea typeface="+mn-ea"/>
                  <a:cs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0">
              <a:off x="4685" y="6750"/>
              <a:ext cx="3180" cy="2523"/>
              <a:chOff x="3803665" y="4584878"/>
              <a:chExt cx="2288617" cy="1815724"/>
            </a:xfrm>
          </p:grpSpPr>
          <p:sp>
            <p:nvSpPr>
              <p:cNvPr id="10" name="AutoShape 28"/>
              <p:cNvSpPr>
                <a:spLocks noChangeArrowheads="1"/>
              </p:cNvSpPr>
              <p:nvPr/>
            </p:nvSpPr>
            <p:spPr bwMode="auto">
              <a:xfrm>
                <a:off x="3803665" y="5602276"/>
                <a:ext cx="2288538" cy="798326"/>
              </a:xfrm>
              <a:prstGeom prst="ellipse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90170" tIns="46990" rIns="90170" bIns="4699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/>
                <a:r>
                  <a:rPr lang="zh-CN" altLang="en-US" sz="240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多企业抱团</a:t>
                </a:r>
                <a:endParaRPr lang="zh-CN" altLang="en-US" sz="2400" b="1" dirty="0">
                  <a:ln>
                    <a:noFill/>
                    <a:prstDash val="sysDot"/>
                  </a:ln>
                  <a:solidFill>
                    <a:srgbClr val="0000CC"/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14" name="文本框 3"/>
              <p:cNvSpPr txBox="1">
                <a:spLocks noChangeArrowheads="1"/>
              </p:cNvSpPr>
              <p:nvPr/>
            </p:nvSpPr>
            <p:spPr bwMode="auto">
              <a:xfrm>
                <a:off x="3803717" y="4584878"/>
                <a:ext cx="2288565" cy="987852"/>
              </a:xfrm>
              <a:prstGeom prst="rect">
                <a:avLst/>
              </a:prstGeom>
              <a:solidFill>
                <a:srgbClr val="285CA9"/>
              </a:solidFill>
              <a:ln w="9525">
                <a:noFill/>
                <a:miter lim="800000"/>
              </a:ln>
            </p:spPr>
            <p:txBody>
              <a:bodyPr wrap="square" anchor="ctr" anchorCtr="1">
                <a:noAutofit/>
              </a:bodyPr>
              <a:lstStyle>
                <a:lvl1pPr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ctr"/>
                <a:r>
                  <a:rPr lang="zh-CN" altLang="en-US" sz="2400" b="1">
                    <a:solidFill>
                      <a:schemeClr val="bg1"/>
                    </a:solidFill>
                    <a:latin typeface="+mn-ea"/>
                    <a:ea typeface="+mn-ea"/>
                    <a:cs typeface="+mn-ea"/>
                  </a:rPr>
                  <a:t>联合采购</a:t>
                </a:r>
                <a:endParaRPr lang="zh-CN" altLang="en-US" sz="2400" b="1">
                  <a:solidFill>
                    <a:schemeClr val="bg1"/>
                  </a:solidFill>
                  <a:latin typeface="+mn-ea"/>
                  <a:ea typeface="+mn-ea"/>
                  <a:cs typeface="+mn-ea"/>
                </a:endParaRPr>
              </a:p>
            </p:txBody>
          </p:sp>
        </p:grpSp>
        <p:sp>
          <p:nvSpPr>
            <p:cNvPr id="11" name="文本框 3"/>
            <p:cNvSpPr txBox="1">
              <a:spLocks noChangeArrowheads="1"/>
            </p:cNvSpPr>
            <p:nvPr/>
          </p:nvSpPr>
          <p:spPr bwMode="auto">
            <a:xfrm>
              <a:off x="13246" y="3648"/>
              <a:ext cx="1750" cy="2389"/>
            </a:xfrm>
            <a:prstGeom prst="rect">
              <a:avLst/>
            </a:prstGeom>
            <a:solidFill>
              <a:srgbClr val="285CA9"/>
            </a:solidFill>
            <a:ln w="9525">
              <a:noFill/>
              <a:miter lim="800000"/>
            </a:ln>
          </p:spPr>
          <p:txBody>
            <a:bodyPr wrap="square" anchor="ctr" anchorCtr="1">
              <a:noAutofit/>
            </a:bodyPr>
            <a:lstStyle>
              <a:lvl1pPr defTabSz="6477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defTabSz="6477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defTabSz="6477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defTabSz="6477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defTabSz="6477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混合</a:t>
              </a:r>
              <a:endParaRPr lang="zh-CN" altLang="en-US" sz="2400" b="1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采购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562" y="4180"/>
              <a:ext cx="1348" cy="8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 anchorCtr="1">
              <a:noAutofit/>
            </a:bodyPr>
            <a:lstStyle>
              <a:defPPr>
                <a:defRPr lang="zh-CN"/>
              </a:defPPr>
              <a:lvl1pPr algn="ctr" defTabSz="647700">
                <a:defRPr sz="3200" b="1">
                  <a:solidFill>
                    <a:srgbClr val="0000CC"/>
                  </a:solidFill>
                  <a:latin typeface="微软雅黑" charset="-122"/>
                  <a:ea typeface="微软雅黑" charset="-122"/>
                </a:defRPr>
              </a:lvl1pPr>
              <a:lvl2pPr marL="742950" indent="-285750" defTabSz="647700">
                <a:defRPr>
                  <a:latin typeface="Arial" panose="020B0604020202090204" pitchFamily="34" charset="0"/>
                </a:defRPr>
              </a:lvl2pPr>
              <a:lvl3pPr marL="1143000" indent="-228600" defTabSz="647700">
                <a:defRPr>
                  <a:latin typeface="Arial" panose="020B0604020202090204" pitchFamily="34" charset="0"/>
                </a:defRPr>
              </a:lvl3pPr>
              <a:lvl4pPr marL="1600200" indent="-228600" defTabSz="647700">
                <a:defRPr>
                  <a:latin typeface="Arial" panose="020B0604020202090204" pitchFamily="34" charset="0"/>
                </a:defRPr>
              </a:lvl4pPr>
              <a:lvl5pPr marL="2057400" indent="-228600" defTabSz="647700">
                <a:defRPr>
                  <a:latin typeface="Arial" panose="020B0604020202090204" pitchFamily="34" charset="0"/>
                </a:defRPr>
              </a:lvl5pPr>
              <a:lvl6pPr marL="25146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6pPr>
              <a:lvl7pPr marL="29718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7pPr>
              <a:lvl8pPr marL="34290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8pPr>
              <a:lvl9pPr marL="38862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9pPr>
            </a:lstStyle>
            <a:p>
              <a:r>
                <a:rPr lang="en-US" altLang="zh-CN" sz="9600" dirty="0">
                  <a:solidFill>
                    <a:srgbClr val="285CA9"/>
                  </a:solidFill>
                </a:rPr>
                <a:t>+</a:t>
              </a:r>
              <a:endParaRPr lang="en-US" altLang="zh-CN" sz="9600" dirty="0">
                <a:solidFill>
                  <a:srgbClr val="285CA9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265" y="4180"/>
              <a:ext cx="1348" cy="8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 anchorCtr="1">
              <a:noAutofit/>
            </a:bodyPr>
            <a:lstStyle>
              <a:defPPr>
                <a:defRPr lang="zh-CN"/>
              </a:defPPr>
              <a:lvl1pPr algn="ctr" defTabSz="647700">
                <a:defRPr sz="3200" b="1">
                  <a:solidFill>
                    <a:srgbClr val="0000CC"/>
                  </a:solidFill>
                  <a:latin typeface="微软雅黑" charset="-122"/>
                  <a:ea typeface="微软雅黑" charset="-122"/>
                </a:defRPr>
              </a:lvl1pPr>
              <a:lvl2pPr marL="742950" indent="-285750" defTabSz="647700">
                <a:defRPr>
                  <a:latin typeface="Arial" panose="020B0604020202090204" pitchFamily="34" charset="0"/>
                </a:defRPr>
              </a:lvl2pPr>
              <a:lvl3pPr marL="1143000" indent="-228600" defTabSz="647700">
                <a:defRPr>
                  <a:latin typeface="Arial" panose="020B0604020202090204" pitchFamily="34" charset="0"/>
                </a:defRPr>
              </a:lvl3pPr>
              <a:lvl4pPr marL="1600200" indent="-228600" defTabSz="647700">
                <a:defRPr>
                  <a:latin typeface="Arial" panose="020B0604020202090204" pitchFamily="34" charset="0"/>
                </a:defRPr>
              </a:lvl4pPr>
              <a:lvl5pPr marL="2057400" indent="-228600" defTabSz="647700">
                <a:defRPr>
                  <a:latin typeface="Arial" panose="020B0604020202090204" pitchFamily="34" charset="0"/>
                </a:defRPr>
              </a:lvl5pPr>
              <a:lvl6pPr marL="25146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6pPr>
              <a:lvl7pPr marL="29718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7pPr>
              <a:lvl8pPr marL="34290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8pPr>
              <a:lvl9pPr marL="38862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9pPr>
            </a:lstStyle>
            <a:p>
              <a:r>
                <a:rPr lang="en-US" altLang="zh-CN" sz="9600" dirty="0">
                  <a:solidFill>
                    <a:srgbClr val="285CA9"/>
                  </a:solidFill>
                </a:rPr>
                <a:t>=</a:t>
              </a:r>
              <a:endParaRPr lang="en-US" altLang="zh-CN" sz="9600" dirty="0">
                <a:solidFill>
                  <a:srgbClr val="285CA9"/>
                </a:solidFill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 flipV="1">
              <a:off x="3931" y="5682"/>
              <a:ext cx="754" cy="106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330390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51" name="组合 50"/>
          <p:cNvGrpSpPr/>
          <p:nvPr>
            <p:custDataLst>
              <p:tags r:id="rId3"/>
            </p:custDataLst>
          </p:nvPr>
        </p:nvGrpSpPr>
        <p:grpSpPr>
          <a:xfrm>
            <a:off x="291465" y="1619250"/>
            <a:ext cx="7207250" cy="4798060"/>
            <a:chOff x="2160" y="2523"/>
            <a:chExt cx="11350" cy="7556"/>
          </a:xfrm>
        </p:grpSpPr>
        <p:sp>
          <p:nvSpPr>
            <p:cNvPr id="13" name="文本框 12"/>
            <p:cNvSpPr txBox="1"/>
            <p:nvPr/>
          </p:nvSpPr>
          <p:spPr>
            <a:xfrm>
              <a:off x="5798" y="5246"/>
              <a:ext cx="572" cy="16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ln>
                    <a:noFill/>
                    <a:prstDash val="sysDot"/>
                  </a:ln>
                  <a:latin typeface="+mn-ea"/>
                  <a:cs typeface="+mn-ea"/>
                  <a:sym typeface="+mn-ea"/>
                </a:rPr>
                <a:t>综合评估</a:t>
              </a:r>
              <a:endPara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70" y="2523"/>
              <a:ext cx="5532" cy="1834"/>
              <a:chOff x="6021" y="2523"/>
              <a:chExt cx="4075" cy="1351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6021" y="2523"/>
                <a:ext cx="4075" cy="1351"/>
                <a:chOff x="5747" y="3931"/>
                <a:chExt cx="7712" cy="2557"/>
              </a:xfrm>
            </p:grpSpPr>
            <p:sp>
              <p:nvSpPr>
                <p:cNvPr id="27" name="椭圆 26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6760" y="4730"/>
                  <a:ext cx="5651" cy="1758"/>
                </a:xfrm>
                <a:prstGeom prst="ellipse">
                  <a:avLst/>
                </a:prstGeom>
                <a:gradFill>
                  <a:gsLst>
                    <a:gs pos="4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  <a:gs pos="45000">
                      <a:schemeClr val="bg1">
                        <a:lumMod val="98000"/>
                        <a:alpha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16800000" scaled="0"/>
                </a:gradFill>
                <a:ln w="12700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7300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  <a:gs pos="57000">
                        <a:schemeClr val="accent1">
                          <a:alpha val="20000"/>
                        </a:schemeClr>
                      </a:gs>
                      <a:gs pos="44000">
                        <a:schemeClr val="accent1">
                          <a:alpha val="0"/>
                        </a:schemeClr>
                      </a:gs>
                    </a:gsLst>
                    <a:lin ang="5760000" scaled="0"/>
                  </a:gradFill>
                </a:ln>
                <a:effectLst>
                  <a:outerShdw blurRad="901700" dist="317500" dir="2700000" algn="tl" rotWithShape="0">
                    <a:schemeClr val="accent1"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buClrTx/>
                    <a:buSzTx/>
                    <a:buFontTx/>
                  </a:pPr>
                  <a:endParaRPr lang="en-US" altLang="zh-CN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30" name="任意多边形 15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7480" y="4715"/>
                  <a:ext cx="4208" cy="651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3433" h="531">
                      <a:moveTo>
                        <a:pt x="1716" y="0"/>
                      </a:moveTo>
                      <a:cubicBezTo>
                        <a:pt x="2424" y="0"/>
                        <a:pt x="3048" y="102"/>
                        <a:pt x="3416" y="258"/>
                      </a:cubicBezTo>
                      <a:lnTo>
                        <a:pt x="3433" y="266"/>
                      </a:lnTo>
                      <a:lnTo>
                        <a:pt x="3416" y="273"/>
                      </a:lnTo>
                      <a:cubicBezTo>
                        <a:pt x="3048" y="429"/>
                        <a:pt x="2424" y="531"/>
                        <a:pt x="1716" y="531"/>
                      </a:cubicBezTo>
                      <a:cubicBezTo>
                        <a:pt x="1009" y="531"/>
                        <a:pt x="385" y="429"/>
                        <a:pt x="17" y="273"/>
                      </a:cubicBezTo>
                      <a:lnTo>
                        <a:pt x="0" y="266"/>
                      </a:lnTo>
                      <a:lnTo>
                        <a:pt x="17" y="258"/>
                      </a:lnTo>
                      <a:cubicBezTo>
                        <a:pt x="385" y="102"/>
                        <a:pt x="1009" y="0"/>
                        <a:pt x="171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  <a:alpha val="44000"/>
                  </a:schemeClr>
                </a:solidFill>
                <a:ln w="6350">
                  <a:noFill/>
                </a:ln>
                <a:effectLst>
                  <a:outerShdw blurRad="901700" dist="317500" dir="2700000" algn="tl" rotWithShape="0">
                    <a:schemeClr val="accent1"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buClrTx/>
                    <a:buSzTx/>
                    <a:buFontTx/>
                  </a:pPr>
                  <a:endParaRPr lang="en-US" altLang="zh-CN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33" name="任意多边形 3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7072" y="4649"/>
                  <a:ext cx="5025" cy="150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4099" h="122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5"/>
                      </a:lnTo>
                      <a:cubicBezTo>
                        <a:pt x="29" y="331"/>
                        <a:pt x="935" y="585"/>
                        <a:pt x="2050" y="585"/>
                      </a:cubicBezTo>
                      <a:cubicBezTo>
                        <a:pt x="3164" y="585"/>
                        <a:pt x="4070" y="331"/>
                        <a:pt x="4098" y="15"/>
                      </a:cubicBezTo>
                      <a:lnTo>
                        <a:pt x="4099" y="0"/>
                      </a:lnTo>
                      <a:lnTo>
                        <a:pt x="4099" y="0"/>
                      </a:lnTo>
                      <a:lnTo>
                        <a:pt x="4099" y="640"/>
                      </a:lnTo>
                      <a:lnTo>
                        <a:pt x="4099" y="642"/>
                      </a:lnTo>
                      <a:lnTo>
                        <a:pt x="4099" y="642"/>
                      </a:lnTo>
                      <a:lnTo>
                        <a:pt x="4098" y="655"/>
                      </a:lnTo>
                      <a:cubicBezTo>
                        <a:pt x="4070" y="971"/>
                        <a:pt x="3164" y="1225"/>
                        <a:pt x="2050" y="1225"/>
                      </a:cubicBezTo>
                      <a:cubicBezTo>
                        <a:pt x="935" y="1225"/>
                        <a:pt x="29" y="971"/>
                        <a:pt x="1" y="655"/>
                      </a:cubicBezTo>
                      <a:lnTo>
                        <a:pt x="0" y="642"/>
                      </a:lnTo>
                      <a:lnTo>
                        <a:pt x="0" y="642"/>
                      </a:lnTo>
                      <a:lnTo>
                        <a:pt x="0" y="6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80000"/>
                        <a:lumOff val="20000"/>
                        <a:alpha val="60000"/>
                      </a:schemeClr>
                    </a:gs>
                    <a:gs pos="77000">
                      <a:schemeClr val="accent1">
                        <a:lumMod val="30000"/>
                        <a:lumOff val="70000"/>
                        <a:alpha val="50000"/>
                      </a:schemeClr>
                    </a:gs>
                    <a:gs pos="100000">
                      <a:schemeClr val="accent1">
                        <a:lumMod val="62000"/>
                        <a:lumOff val="38000"/>
                        <a:alpha val="50000"/>
                      </a:schemeClr>
                    </a:gs>
                  </a:gsLst>
                  <a:lin ang="16800000" scaled="0"/>
                </a:gradFill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73000">
                        <a:schemeClr val="accent1">
                          <a:alpha val="2500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  <a:gs pos="57000">
                        <a:schemeClr val="accent1">
                          <a:alpha val="20000"/>
                        </a:schemeClr>
                      </a:gs>
                      <a:gs pos="44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901700" dist="317500" dir="2700000" algn="tl" rotWithShape="0">
                    <a:schemeClr val="accent1"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buClrTx/>
                    <a:buSzTx/>
                    <a:buFontTx/>
                  </a:pPr>
                  <a:endParaRPr lang="en-US" altLang="zh-CN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34" name="椭圆 3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7072" y="4715"/>
                  <a:ext cx="5025" cy="1435"/>
                </a:xfrm>
                <a:prstGeom prst="ellipse">
                  <a:avLst/>
                </a:prstGeom>
                <a:noFill/>
                <a:ln w="6350">
                  <a:gradFill>
                    <a:gsLst>
                      <a:gs pos="0">
                        <a:schemeClr val="accent1">
                          <a:alpha val="5000"/>
                        </a:schemeClr>
                      </a:gs>
                      <a:gs pos="64000">
                        <a:schemeClr val="accent1">
                          <a:alpha val="2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  <a:gs pos="57000">
                        <a:schemeClr val="accent1">
                          <a:alpha val="20000"/>
                        </a:schemeClr>
                      </a:gs>
                      <a:gs pos="44000">
                        <a:schemeClr val="accent1">
                          <a:alpha val="5000"/>
                        </a:schemeClr>
                      </a:gs>
                    </a:gsLst>
                    <a:lin ang="21060000" scaled="1"/>
                  </a:gradFill>
                </a:ln>
                <a:effectLst>
                  <a:outerShdw blurRad="901700" dist="317500" dir="2700000" algn="tl" rotWithShape="0">
                    <a:schemeClr val="accent1"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buClrTx/>
                    <a:buSzTx/>
                    <a:buFontTx/>
                  </a:pPr>
                  <a:endParaRPr lang="en-US" altLang="zh-CN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35" name="椭圆 34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072" y="3931"/>
                  <a:ext cx="5025" cy="1435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37000">
                      <a:schemeClr val="bg2"/>
                    </a:gs>
                    <a:gs pos="81000">
                      <a:schemeClr val="bg2"/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4620000" scaled="0"/>
                </a:gradFill>
                <a:ln w="6350">
                  <a:gradFill>
                    <a:gsLst>
                      <a:gs pos="0">
                        <a:schemeClr val="accent1">
                          <a:alpha val="20000"/>
                        </a:schemeClr>
                      </a:gs>
                      <a:gs pos="73000">
                        <a:schemeClr val="accent1">
                          <a:alpha val="2500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  <a:gs pos="57000">
                        <a:schemeClr val="accent1">
                          <a:alpha val="20000"/>
                        </a:schemeClr>
                      </a:gs>
                      <a:gs pos="44000">
                        <a:schemeClr val="accent1">
                          <a:alpha val="5000"/>
                        </a:schemeClr>
                      </a:gs>
                    </a:gsLst>
                    <a:lin ang="21060000" scaled="1"/>
                  </a:gradFill>
                </a:ln>
                <a:effectLst>
                  <a:outerShdw blurRad="901700" dist="317500" dir="2700000" algn="tl" rotWithShape="0">
                    <a:schemeClr val="accent1"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altLang="zh-CN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37" name="椭圆 36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7478" y="4536"/>
                  <a:ext cx="4212" cy="39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alpha val="53000"/>
                      </a:schemeClr>
                    </a:gs>
                    <a:gs pos="66000">
                      <a:schemeClr val="bg1">
                        <a:alpha val="19000"/>
                      </a:schemeClr>
                    </a:gs>
                    <a:gs pos="25000">
                      <a:schemeClr val="accent1">
                        <a:alpha val="31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+mn-ea"/>
                  </a:endParaRPr>
                </a:p>
              </p:txBody>
            </p:sp>
            <p:sp>
              <p:nvSpPr>
                <p:cNvPr id="38" name="等腰三角形 37"/>
                <p:cNvSpPr/>
                <p:nvPr>
                  <p:custDataLst>
                    <p:tags r:id="rId10"/>
                  </p:custDataLst>
                </p:nvPr>
              </p:nvSpPr>
              <p:spPr>
                <a:xfrm rot="4080000">
                  <a:off x="5835" y="4861"/>
                  <a:ext cx="212" cy="389"/>
                </a:xfrm>
                <a:prstGeom prst="triangle">
                  <a:avLst>
                    <a:gd name="adj" fmla="val 29196"/>
                  </a:avLst>
                </a:prstGeom>
                <a:gradFill>
                  <a:gsLst>
                    <a:gs pos="1000">
                      <a:schemeClr val="accent1">
                        <a:lumMod val="40000"/>
                        <a:lumOff val="60000"/>
                        <a:alpha val="100000"/>
                      </a:schemeClr>
                    </a:gs>
                    <a:gs pos="86000">
                      <a:schemeClr val="accent1">
                        <a:lumMod val="10000"/>
                        <a:lumOff val="90000"/>
                        <a:alpha val="73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41" name="等腰三角形 40"/>
                <p:cNvSpPr/>
                <p:nvPr>
                  <p:custDataLst>
                    <p:tags r:id="rId11"/>
                  </p:custDataLst>
                </p:nvPr>
              </p:nvSpPr>
              <p:spPr>
                <a:xfrm rot="19080000" flipV="1">
                  <a:off x="13247" y="4966"/>
                  <a:ext cx="212" cy="389"/>
                </a:xfrm>
                <a:prstGeom prst="triangle">
                  <a:avLst>
                    <a:gd name="adj" fmla="val 83002"/>
                  </a:avLst>
                </a:prstGeom>
                <a:gradFill>
                  <a:gsLst>
                    <a:gs pos="1000">
                      <a:schemeClr val="accent1">
                        <a:lumMod val="40000"/>
                        <a:lumOff val="60000"/>
                        <a:alpha val="100000"/>
                      </a:schemeClr>
                    </a:gs>
                    <a:gs pos="86000">
                      <a:schemeClr val="accent1">
                        <a:lumMod val="10000"/>
                        <a:lumOff val="90000"/>
                        <a:alpha val="73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</p:grpSp>
          <p:sp>
            <p:nvSpPr>
              <p:cNvPr id="39" name="文本框 38"/>
              <p:cNvSpPr txBox="1"/>
              <p:nvPr/>
            </p:nvSpPr>
            <p:spPr>
              <a:xfrm>
                <a:off x="6741" y="2523"/>
                <a:ext cx="2689" cy="5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eaLnBrk="0" hangingPunct="0">
                  <a:buClrTx/>
                  <a:buSzTx/>
                  <a:buFontTx/>
                </a:pPr>
                <a:r>
                  <a:rPr lang="zh-CN" altLang="en-US" sz="2400" b="1" dirty="0">
                    <a:ln>
                      <a:noFill/>
                      <a:prstDash val="sysDot"/>
                    </a:ln>
                    <a:solidFill>
                      <a:schemeClr val="tx1"/>
                    </a:solidFill>
                    <a:latin typeface="+mn-ea"/>
                    <a:cs typeface="+mn-ea"/>
                    <a:sym typeface="+mn-ea"/>
                  </a:rPr>
                  <a:t>采购模式选择</a:t>
                </a:r>
                <a:endParaRPr lang="zh-CN" altLang="en-US" sz="2400" b="1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endParaRPr>
              </a:p>
            </p:txBody>
          </p:sp>
        </p:grpSp>
        <p:sp>
          <p:nvSpPr>
            <p:cNvPr id="40" name="下箭头 39"/>
            <p:cNvSpPr/>
            <p:nvPr/>
          </p:nvSpPr>
          <p:spPr>
            <a:xfrm>
              <a:off x="6512" y="4357"/>
              <a:ext cx="678" cy="4161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  <a:alpha val="60000"/>
                  </a:schemeClr>
                </a:gs>
                <a:gs pos="77000">
                  <a:schemeClr val="accent1">
                    <a:lumMod val="30000"/>
                    <a:lumOff val="70000"/>
                    <a:alpha val="50000"/>
                  </a:schemeClr>
                </a:gs>
                <a:gs pos="100000">
                  <a:schemeClr val="accent1">
                    <a:lumMod val="62000"/>
                    <a:lumOff val="38000"/>
                    <a:alpha val="50000"/>
                  </a:schemeClr>
                </a:gs>
              </a:gsLst>
              <a:lin ang="16800000" scaled="0"/>
            </a:gradFill>
            <a:ln w="9525">
              <a:gradFill>
                <a:gsLst>
                  <a:gs pos="0">
                    <a:schemeClr val="accent1">
                      <a:alpha val="0"/>
                    </a:schemeClr>
                  </a:gs>
                  <a:gs pos="73000">
                    <a:schemeClr val="accent1">
                      <a:alpha val="25000"/>
                    </a:schemeClr>
                  </a:gs>
                  <a:gs pos="100000">
                    <a:schemeClr val="accent1">
                      <a:alpha val="40000"/>
                    </a:schemeClr>
                  </a:gs>
                  <a:gs pos="57000">
                    <a:schemeClr val="accent1">
                      <a:alpha val="20000"/>
                    </a:schemeClr>
                  </a:gs>
                  <a:gs pos="44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en-US" altLang="zh-CN">
                <a:latin typeface="+mn-ea"/>
                <a:sym typeface="+mn-ea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160" y="8897"/>
              <a:ext cx="11350" cy="1182"/>
              <a:chOff x="1172" y="9392"/>
              <a:chExt cx="12888" cy="1342"/>
            </a:xfrm>
          </p:grpSpPr>
          <p:sp>
            <p:nvSpPr>
              <p:cNvPr id="20" name="梯形 19"/>
              <p:cNvSpPr/>
              <p:nvPr>
                <p:custDataLst>
                  <p:tags r:id="rId12"/>
                </p:custDataLst>
              </p:nvPr>
            </p:nvSpPr>
            <p:spPr>
              <a:xfrm>
                <a:off x="1926" y="9772"/>
                <a:ext cx="11379" cy="772"/>
              </a:xfrm>
              <a:prstGeom prst="trapezoid">
                <a:avLst>
                  <a:gd name="adj" fmla="val 142389"/>
                </a:avLst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152400" dist="266700" dir="5400000" algn="t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梯形 20"/>
              <p:cNvSpPr/>
              <p:nvPr>
                <p:custDataLst>
                  <p:tags r:id="rId13"/>
                </p:custDataLst>
              </p:nvPr>
            </p:nvSpPr>
            <p:spPr>
              <a:xfrm>
                <a:off x="1172" y="9582"/>
                <a:ext cx="12889" cy="1152"/>
              </a:xfrm>
              <a:prstGeom prst="trapezoid">
                <a:avLst>
                  <a:gd name="adj" fmla="val 142389"/>
                </a:avLst>
              </a:prstGeom>
              <a:noFill/>
              <a:ln>
                <a:gradFill>
                  <a:gsLst>
                    <a:gs pos="100000">
                      <a:schemeClr val="accent1">
                        <a:alpha val="35000"/>
                      </a:schemeClr>
                    </a:gs>
                    <a:gs pos="12000">
                      <a:schemeClr val="accent1">
                        <a:alpha val="0"/>
                      </a:schemeClr>
                    </a:gs>
                  </a:gsLst>
                  <a:lin ang="5400000"/>
                  <a:tileRect/>
                </a:gra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标题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3312" y="9392"/>
                <a:ext cx="8609" cy="541"/>
              </a:xfrm>
              <a:prstGeom prst="rect">
                <a:avLst/>
              </a:prstGeom>
              <a:noFill/>
              <a:effectLst>
                <a:reflection blurRad="6350" stA="30000" endA="300" endPos="54000" dir="5400000" sy="-100000" algn="bl" rotWithShape="0"/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2400" b="1" spc="300" dirty="0">
                    <a:solidFill>
                      <a:schemeClr val="accent1"/>
                    </a:solidFill>
                    <a:latin typeface="+mn-ea"/>
                  </a:rPr>
                  <a:t>最优采购方式</a:t>
                </a:r>
                <a:endParaRPr lang="zh-CN" altLang="en-US" sz="2400" b="1" spc="30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3661410" y="2973705"/>
            <a:ext cx="2923540" cy="2194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自身规模</a:t>
            </a:r>
            <a:endParaRPr lang="zh-CN" altLang="en-US" sz="2000" dirty="0">
              <a:ln>
                <a:noFill/>
                <a:prstDash val="sysDot"/>
              </a:ln>
              <a:latin typeface="+mn-ea"/>
              <a:cs typeface="+mn-ea"/>
            </a:endParaRPr>
          </a:p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产品特性</a:t>
            </a:r>
            <a:endParaRPr lang="zh-CN" altLang="en-US" sz="2000" dirty="0">
              <a:ln>
                <a:noFill/>
                <a:prstDash val="sysDot"/>
              </a:ln>
              <a:latin typeface="+mn-ea"/>
              <a:cs typeface="+mn-ea"/>
            </a:endParaRPr>
          </a:p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市场环境</a:t>
            </a:r>
            <a:endParaRPr lang="zh-CN" altLang="en-US" sz="2000" dirty="0">
              <a:ln>
                <a:noFill/>
                <a:prstDash val="sysDot"/>
              </a:ln>
              <a:latin typeface="+mn-ea"/>
              <a:cs typeface="+mn-ea"/>
            </a:endParaRPr>
          </a:p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地理分布</a:t>
            </a:r>
            <a:endParaRPr lang="zh-CN" altLang="en-US" sz="2000" dirty="0">
              <a:ln>
                <a:noFill/>
                <a:prstDash val="sysDot"/>
              </a:ln>
              <a:latin typeface="+mn-ea"/>
              <a:cs typeface="+mn-ea"/>
            </a:endParaRPr>
          </a:p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具体采购需求</a:t>
            </a:r>
            <a:endParaRPr lang="zh-CN" altLang="en-US" sz="2000" dirty="0">
              <a:ln>
                <a:noFill/>
                <a:prstDash val="sysDot"/>
              </a:ln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0360" y="2176145"/>
            <a:ext cx="4257675" cy="1727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集中采购、分散采购与联合采购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0360" y="3463290"/>
            <a:ext cx="4258310" cy="117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优化采购流程</a:t>
            </a:r>
            <a:endParaRPr lang="zh-CN" altLang="en-US" sz="2400">
              <a:latin typeface="+mn-ea"/>
            </a:endParaRPr>
          </a:p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降低成本</a:t>
            </a:r>
            <a:endParaRPr lang="zh-CN" altLang="en-US" sz="2400"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学习目标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34" name="圆角矩形 33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5" name="圆角矩形 34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74190" y="1651635"/>
            <a:ext cx="6081395" cy="10833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掌握这三种采购方式的定义、特点、优缺点及适用场景，理解它们的组织机构模式；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 useBgFill="1">
        <p:nvSpPr>
          <p:cNvPr id="27" name="圆角矩形 2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 useBgFill="1">
        <p:nvSpPr>
          <p:cNvPr id="38" name="圆角矩形 37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41" name="圆角矩形 40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1135380" y="212026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1135380" y="360870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5400000">
            <a:off x="1135380" y="5096510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91005" y="3288665"/>
            <a:ext cx="6163945" cy="9588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just">
              <a:lnSpc>
                <a:spcPct val="13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能够根据企业的实际情况选择合适的采购模式，并能分析混合采购模式的合理性；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91005" y="5092700"/>
            <a:ext cx="6163945" cy="5486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树立采购模式与企业需求相适配的意识，培养综合权衡成本与灵活性的思维。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重难点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3" name="形状21"/>
          <p:cNvSpPr/>
          <p:nvPr/>
        </p:nvSpPr>
        <p:spPr>
          <a:xfrm>
            <a:off x="5983150" y="2050097"/>
            <a:ext cx="1759694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2" h="682">
                <a:moveTo>
                  <a:pt x="3309" y="0"/>
                </a:moveTo>
                <a:cubicBezTo>
                  <a:pt x="3568" y="0"/>
                  <a:pt x="3784" y="275"/>
                  <a:pt x="3847" y="648"/>
                </a:cubicBezTo>
                <a:lnTo>
                  <a:pt x="3852" y="682"/>
                </a:lnTo>
                <a:lnTo>
                  <a:pt x="3259" y="682"/>
                </a:lnTo>
                <a:lnTo>
                  <a:pt x="3259" y="4"/>
                </a:lnTo>
                <a:lnTo>
                  <a:pt x="3266" y="2"/>
                </a:lnTo>
                <a:cubicBezTo>
                  <a:pt x="3280" y="1"/>
                  <a:pt x="3295" y="0"/>
                  <a:pt x="3309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24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2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6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2" name="形状21"/>
          <p:cNvSpPr/>
          <p:nvPr/>
        </p:nvSpPr>
        <p:spPr>
          <a:xfrm>
            <a:off x="1990340" y="2050097"/>
            <a:ext cx="1760151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3" h="682">
                <a:moveTo>
                  <a:pt x="3310" y="0"/>
                </a:moveTo>
                <a:cubicBezTo>
                  <a:pt x="3569" y="0"/>
                  <a:pt x="3785" y="275"/>
                  <a:pt x="3848" y="648"/>
                </a:cubicBezTo>
                <a:lnTo>
                  <a:pt x="3853" y="682"/>
                </a:lnTo>
                <a:lnTo>
                  <a:pt x="3260" y="682"/>
                </a:lnTo>
                <a:lnTo>
                  <a:pt x="3260" y="4"/>
                </a:lnTo>
                <a:lnTo>
                  <a:pt x="3267" y="2"/>
                </a:lnTo>
                <a:cubicBezTo>
                  <a:pt x="3281" y="1"/>
                  <a:pt x="3296" y="0"/>
                  <a:pt x="3310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33" name="矩形2"/>
          <p:cNvSpPr/>
          <p:nvPr/>
        </p:nvSpPr>
        <p:spPr>
          <a:xfrm>
            <a:off x="110490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1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5" name="矩形2"/>
          <p:cNvSpPr/>
          <p:nvPr/>
        </p:nvSpPr>
        <p:spPr>
          <a:xfrm>
            <a:off x="1105535" y="2231390"/>
            <a:ext cx="360108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7280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" name="图形 6"/>
          <p:cNvSpPr/>
          <p:nvPr/>
        </p:nvSpPr>
        <p:spPr>
          <a:xfrm>
            <a:off x="221921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01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08722" y="3385175"/>
            <a:ext cx="502920" cy="0"/>
          </a:xfrm>
          <a:prstGeom prst="line">
            <a:avLst/>
          </a:prstGeom>
          <a:ln w="25400" cap="rnd">
            <a:solidFill>
              <a:schemeClr val="accent1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388745" y="2824480"/>
            <a:ext cx="2952750" cy="38925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重点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089525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29" name="图形 6"/>
          <p:cNvSpPr/>
          <p:nvPr/>
        </p:nvSpPr>
        <p:spPr>
          <a:xfrm>
            <a:off x="621202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02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01532" y="3422635"/>
            <a:ext cx="502920" cy="0"/>
          </a:xfrm>
          <a:prstGeom prst="line">
            <a:avLst/>
          </a:prstGeom>
          <a:ln w="25400" cap="rnd">
            <a:solidFill>
              <a:schemeClr val="accent2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81625" y="2861945"/>
            <a:ext cx="2952750" cy="3892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zh-CN" altLang="en-US" sz="2800">
                <a:solidFill>
                  <a:schemeClr val="accent2"/>
                </a:solidFill>
                <a:latin typeface="+mj-ea"/>
                <a:ea typeface="+mj-ea"/>
              </a:rPr>
              <a:t>难点</a:t>
            </a:r>
            <a:endParaRPr lang="zh-CN" altLang="en-US" sz="28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0" y="3676650"/>
            <a:ext cx="2840355" cy="9588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indent="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理解三种采购方式的核心特征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6060" y="4603115"/>
            <a:ext cx="3114675" cy="568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indent="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准确把握集中采购与分散采购在集权与分权上的区别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集中</a:t>
            </a: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圆角矩形 11"/>
          <p:cNvSpPr/>
          <p:nvPr/>
        </p:nvSpPr>
        <p:spPr>
          <a:xfrm>
            <a:off x="803275" y="2284095"/>
            <a:ext cx="5438775" cy="3053715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3630" y="2515870"/>
            <a:ext cx="4725035" cy="25736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2794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集中采购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是指企业或企业集团的采购活动由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专门的采购部门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集中进行。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日常生活中的团购，通过整合需求形成规模优势，从而获得更好的价格和服务。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集中采购的组织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机构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1161287" y="1776903"/>
            <a:ext cx="7698295" cy="4462845"/>
            <a:chOff x="1507" y="2145"/>
            <a:chExt cx="16867" cy="8577"/>
          </a:xfrm>
        </p:grpSpPr>
        <p:grpSp>
          <p:nvGrpSpPr>
            <p:cNvPr id="10" name="Group 3"/>
            <p:cNvGrpSpPr/>
            <p:nvPr/>
          </p:nvGrpSpPr>
          <p:grpSpPr bwMode="auto">
            <a:xfrm>
              <a:off x="1507" y="2145"/>
              <a:ext cx="15674" cy="7099"/>
              <a:chOff x="0" y="0"/>
              <a:chExt cx="2736" cy="1584"/>
            </a:xfrm>
          </p:grpSpPr>
          <p:sp>
            <p:nvSpPr>
              <p:cNvPr id="16" name="Line 4"/>
              <p:cNvSpPr>
                <a:spLocks noChangeShapeType="1"/>
              </p:cNvSpPr>
              <p:nvPr/>
            </p:nvSpPr>
            <p:spPr bwMode="auto">
              <a:xfrm>
                <a:off x="864" y="395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19" name="Line 5"/>
              <p:cNvSpPr>
                <a:spLocks noChangeShapeType="1"/>
              </p:cNvSpPr>
              <p:nvPr/>
            </p:nvSpPr>
            <p:spPr bwMode="auto">
              <a:xfrm>
                <a:off x="1296" y="216"/>
                <a:ext cx="0" cy="3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22" name="Line 6"/>
              <p:cNvSpPr>
                <a:spLocks noChangeShapeType="1"/>
              </p:cNvSpPr>
              <p:nvPr/>
            </p:nvSpPr>
            <p:spPr bwMode="auto">
              <a:xfrm>
                <a:off x="504" y="576"/>
                <a:ext cx="165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504" y="576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34" name="Line 8"/>
              <p:cNvSpPr>
                <a:spLocks noChangeShapeType="1"/>
              </p:cNvSpPr>
              <p:nvPr/>
            </p:nvSpPr>
            <p:spPr bwMode="auto">
              <a:xfrm>
                <a:off x="1296" y="576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35" name="Line 9"/>
              <p:cNvSpPr>
                <a:spLocks noChangeShapeType="1"/>
              </p:cNvSpPr>
              <p:nvPr/>
            </p:nvSpPr>
            <p:spPr bwMode="auto">
              <a:xfrm>
                <a:off x="2160" y="576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0" name="Text Box 10"/>
              <p:cNvSpPr txBox="1">
                <a:spLocks noChangeArrowheads="1"/>
              </p:cNvSpPr>
              <p:nvPr/>
            </p:nvSpPr>
            <p:spPr bwMode="auto">
              <a:xfrm>
                <a:off x="864" y="0"/>
                <a:ext cx="864" cy="216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b="0" dirty="0">
                    <a:ln>
                      <a:noFill/>
                      <a:prstDash val="sysDot"/>
                    </a:ln>
                    <a:solidFill>
                      <a:schemeClr val="bg1"/>
                    </a:solidFill>
                    <a:latin typeface="+mn-ea"/>
                    <a:ea typeface="+mn-ea"/>
                    <a:cs typeface="+mn-ea"/>
                  </a:rPr>
                  <a:t>董事会</a:t>
                </a:r>
                <a:endParaRPr lang="zh-CN" altLang="en-US" b="0" dirty="0">
                  <a:ln>
                    <a:noFill/>
                    <a:prstDash val="sysDot"/>
                  </a:ln>
                  <a:solidFill>
                    <a:schemeClr val="bg1"/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41" name="Text Box 11"/>
              <p:cNvSpPr txBox="1">
                <a:spLocks noChangeArrowheads="1"/>
              </p:cNvSpPr>
              <p:nvPr/>
            </p:nvSpPr>
            <p:spPr bwMode="auto">
              <a:xfrm>
                <a:off x="1728" y="288"/>
                <a:ext cx="720" cy="216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l">
                  <a:buClrTx/>
                  <a:buSzTx/>
                  <a:buFontTx/>
                </a:pPr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集团各部门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42" name="Line 12"/>
              <p:cNvSpPr>
                <a:spLocks noChangeShapeType="1"/>
              </p:cNvSpPr>
              <p:nvPr/>
            </p:nvSpPr>
            <p:spPr bwMode="auto">
              <a:xfrm>
                <a:off x="144" y="100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3" name="Line 13"/>
              <p:cNvSpPr>
                <a:spLocks noChangeShapeType="1"/>
              </p:cNvSpPr>
              <p:nvPr/>
            </p:nvSpPr>
            <p:spPr bwMode="auto">
              <a:xfrm>
                <a:off x="144" y="1008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4" name="Line 14"/>
              <p:cNvSpPr>
                <a:spLocks noChangeShapeType="1"/>
              </p:cNvSpPr>
              <p:nvPr/>
            </p:nvSpPr>
            <p:spPr bwMode="auto">
              <a:xfrm>
                <a:off x="864" y="1008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5" name="Line 15"/>
              <p:cNvSpPr>
                <a:spLocks noChangeShapeType="1"/>
              </p:cNvSpPr>
              <p:nvPr/>
            </p:nvSpPr>
            <p:spPr bwMode="auto">
              <a:xfrm>
                <a:off x="504" y="936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6" name="Line 16"/>
              <p:cNvSpPr>
                <a:spLocks noChangeShapeType="1"/>
              </p:cNvSpPr>
              <p:nvPr/>
            </p:nvSpPr>
            <p:spPr bwMode="auto">
              <a:xfrm>
                <a:off x="1080" y="1008"/>
                <a:ext cx="79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7" name="Line 17"/>
              <p:cNvSpPr>
                <a:spLocks noChangeShapeType="1"/>
              </p:cNvSpPr>
              <p:nvPr/>
            </p:nvSpPr>
            <p:spPr bwMode="auto">
              <a:xfrm>
                <a:off x="1080" y="1008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8" name="Line 18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9" name="Line 19"/>
              <p:cNvSpPr>
                <a:spLocks noChangeShapeType="1"/>
              </p:cNvSpPr>
              <p:nvPr/>
            </p:nvSpPr>
            <p:spPr bwMode="auto">
              <a:xfrm>
                <a:off x="1440" y="936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0" name="Text Box 20"/>
              <p:cNvSpPr txBox="1">
                <a:spLocks noChangeArrowheads="1"/>
              </p:cNvSpPr>
              <p:nvPr/>
            </p:nvSpPr>
            <p:spPr bwMode="auto">
              <a:xfrm>
                <a:off x="144" y="288"/>
                <a:ext cx="720" cy="2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85CA9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Below"/>
                <a:lightRig rig="threePt" dir="t"/>
              </a:scene3d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l">
                  <a:buClrTx/>
                  <a:buSzTx/>
                  <a:buFontTx/>
                </a:pPr>
                <a:r>
                  <a:rPr lang="zh-CN" altLang="en-US" sz="2400" dirty="0">
                    <a:ln>
                      <a:noFill/>
                      <a:prstDash val="sysDot"/>
                    </a:ln>
                    <a:solidFill>
                      <a:srgbClr val="285CA9"/>
                    </a:solidFill>
                    <a:latin typeface="+mn-ea"/>
                    <a:ea typeface="+mn-ea"/>
                    <a:cs typeface="+mn-ea"/>
                  </a:rPr>
                  <a:t>集团采购部</a:t>
                </a:r>
                <a:endParaRPr lang="zh-CN" altLang="en-US" sz="240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72" y="648"/>
                <a:ext cx="864" cy="288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l">
                  <a:buClrTx/>
                  <a:buSzTx/>
                  <a:buFontTx/>
                </a:pPr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事业部Ａ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2" name="Text Box 22"/>
              <p:cNvSpPr txBox="1">
                <a:spLocks noChangeArrowheads="1"/>
              </p:cNvSpPr>
              <p:nvPr/>
            </p:nvSpPr>
            <p:spPr bwMode="auto">
              <a:xfrm>
                <a:off x="1008" y="648"/>
                <a:ext cx="936" cy="288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事业部Ｂ</a:t>
                </a:r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3" name="Text Box 23"/>
              <p:cNvSpPr txBox="1">
                <a:spLocks noChangeArrowheads="1"/>
              </p:cNvSpPr>
              <p:nvPr/>
            </p:nvSpPr>
            <p:spPr bwMode="auto">
              <a:xfrm>
                <a:off x="2088" y="648"/>
                <a:ext cx="648" cy="288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事业部Ｃ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4" name="Text Box 24"/>
              <p:cNvSpPr txBox="1">
                <a:spLocks noChangeArrowheads="1"/>
              </p:cNvSpPr>
              <p:nvPr/>
            </p:nvSpPr>
            <p:spPr bwMode="auto">
              <a:xfrm>
                <a:off x="0" y="1080"/>
                <a:ext cx="288" cy="504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l">
                  <a:buClrTx/>
                  <a:buSzTx/>
                  <a:buFontTx/>
                </a:pPr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销售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5" name="Text Box 25"/>
              <p:cNvSpPr txBox="1">
                <a:spLocks noChangeArrowheads="1"/>
              </p:cNvSpPr>
              <p:nvPr/>
            </p:nvSpPr>
            <p:spPr bwMode="auto">
              <a:xfrm>
                <a:off x="720" y="1080"/>
                <a:ext cx="264" cy="504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l">
                  <a:buClrTx/>
                  <a:buSzTx/>
                  <a:buFontTx/>
                </a:pPr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生产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6" name="Text Box 26"/>
              <p:cNvSpPr txBox="1">
                <a:spLocks noChangeArrowheads="1"/>
              </p:cNvSpPr>
              <p:nvPr/>
            </p:nvSpPr>
            <p:spPr bwMode="auto">
              <a:xfrm>
                <a:off x="1008" y="1080"/>
                <a:ext cx="264" cy="504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销售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7" name="Text Box 27"/>
              <p:cNvSpPr txBox="1">
                <a:spLocks noChangeArrowheads="1"/>
              </p:cNvSpPr>
              <p:nvPr/>
            </p:nvSpPr>
            <p:spPr bwMode="auto">
              <a:xfrm>
                <a:off x="1728" y="1080"/>
                <a:ext cx="264" cy="504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生产</a:t>
                </a:r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</p:grpSp>
        <p:sp>
          <p:nvSpPr>
            <p:cNvPr id="58" name="AutoShape 28"/>
            <p:cNvSpPr>
              <a:spLocks noChangeArrowheads="1"/>
            </p:cNvSpPr>
            <p:nvPr/>
          </p:nvSpPr>
          <p:spPr bwMode="auto">
            <a:xfrm>
              <a:off x="14082" y="6473"/>
              <a:ext cx="4292" cy="4095"/>
            </a:xfrm>
            <a:prstGeom prst="irregularSeal1">
              <a:avLst/>
            </a:prstGeom>
            <a:solidFill>
              <a:schemeClr val="bg1"/>
            </a:solidFill>
            <a:ln w="9525">
              <a:solidFill>
                <a:srgbClr val="285CA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Below"/>
              <a:lightRig rig="threePt" dir="t"/>
            </a:scene3d>
          </p:spPr>
          <p:txBody>
            <a:bodyPr wrap="none" lIns="90170" tIns="46990" rIns="90170" bIns="46990" anchor="ctr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ea typeface="+mn-ea"/>
                  <a:cs typeface="+mn-ea"/>
                </a:rPr>
                <a:t>集权式</a:t>
              </a:r>
              <a:endParaRPr lang="zh-CN" altLang="en-US" sz="24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59" name="文本框 12"/>
            <p:cNvSpPr txBox="1">
              <a:spLocks noChangeArrowheads="1"/>
            </p:cNvSpPr>
            <p:nvPr/>
          </p:nvSpPr>
          <p:spPr bwMode="auto">
            <a:xfrm>
              <a:off x="2335" y="10131"/>
              <a:ext cx="13542" cy="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914400">
                <a:buClrTx/>
                <a:buSzTx/>
                <a:buFontTx/>
              </a:pPr>
              <a:r>
                <a:rPr lang="zh-CN" altLang="en-US" sz="200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Arial" panose="020B0604020202090204" pitchFamily="34" charset="0"/>
                </a:rPr>
                <a:t>集中的</a:t>
              </a:r>
              <a:r>
                <a:rPr lang="zh-CN" altLang="en-US" sz="200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Arial" panose="020B0604020202090204" pitchFamily="34" charset="0"/>
                </a:rPr>
                <a:t>采购机构设置图</a:t>
              </a:r>
              <a:endParaRPr lang="zh-CN" altLang="en-US" sz="20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YPE" val="l_h_i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2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1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1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1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06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1480]}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8"/>
  <p:tag name="KSO_WM_UNIT_ID" val="diagram20234862_1*l_h_i*1_2_8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9"/>
  <p:tag name="KSO_WM_UNIT_ID" val="diagram20234862_1*l_h_i*1_2_9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7"/>
  <p:tag name="KSO_WM_UNIT_ID" val="diagram20234862_1*l_h_i*1_2_7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3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0"/>
  <p:tag name="KSO_WM_UNIT_ID" val="diagram20234862_1*l_h_i*1_2_10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8"/>
  <p:tag name="KSO_WM_UNIT_ID" val="diagram20234862_1*l_h_i*1_1_8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9"/>
  <p:tag name="KSO_WM_UNIT_ID" val="diagram20234862_1*l_h_i*1_1_9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7"/>
  <p:tag name="KSO_WM_UNIT_ID" val="diagram20234862_1*l_h_i*1_1_7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0"/>
  <p:tag name="KSO_WM_UNIT_ID" val="diagram20234862_1*l_h_i*1_1_10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862_1*l_h_f*1_1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UNIT_VALUE" val="93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FILL_TYPE" val="3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599999904632568,&quot;transparency&quot;:1},{&quot;brightness&quot;:0,&quot;colorType&quot;:1,&quot;foreColorIndex&quot;:5,&quot;pos&quot;:0.20000000298023224,&quot;transparency&quot;:1},{&quot;brightness&quot;:0,&quot;colorType&quot;:1,&quot;foreColorIndex&quot;:5,&quot;pos&quot;:0,&quot;transparency&quot;:0.75},{&quot;brightness&quot;:0,&quot;colorType&quot;:1,&quot;foreColorIndex&quot;:5,&quot;pos&quot;:1,&quot;transparency&quot;:0.7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1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62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ID" val="diagram20234862_1*l_h_a*1_1_1"/>
  <p:tag name="KSO_WM_UNIT_INDEX" val="1_1_1"/>
  <p:tag name="KSO_WM_BEAUTIFY_FLAG" val="#wm#"/>
  <p:tag name="KSO_WM_DIAGRAM_GROUP_CODE" val="l1-1"/>
  <p:tag name="KSO_WM_UNIT_PRESET_TEXT" val="此处添加项标题"/>
  <p:tag name="KSO_WM_UNIT_TEXT_FILL_FORE_SCHEMECOLOR_INDEX" val="3"/>
  <p:tag name="KSO_WM_UNIT_TEXT_FILL_TYPE" val="3"/>
  <p:tag name="KSO_WM_UNIT_TEXT_TYPE" val="1"/>
  <p:tag name="KSO_WM_DIAGRAM_USE_COLOR_VALUE" val="{&quot;color_scheme&quot;:1,&quot;color_type&quot;:1,&quot;theme_color_indexes&quot;:[5,6,5,6,5,6]}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4"/>
  <p:tag name="KSO_WM_UNIT_ID" val="diagram20234862_1*l_h_i*1_1_4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6"/>
  <p:tag name="KSO_WM_UNIT_ID" val="diagram20234862_1*l_h_i*1_1_6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4862_1*l_h_i*1_1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3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VALUE" val="11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4862_1*l_h_i*1_1_3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2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862_1*l_h_f*1_2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FILL_TYPE" val="3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599999904632568,&quot;transparency&quot;:1},{&quot;brightness&quot;:0,&quot;colorType&quot;:1,&quot;foreColorIndex&quot;:5,&quot;pos&quot;:0.20000000298023224,&quot;transparency&quot;:1},{&quot;brightness&quot;:0,&quot;colorType&quot;:1,&quot;foreColorIndex&quot;:5,&quot;pos&quot;:0,&quot;transparency&quot;:0.75},{&quot;brightness&quot;:0,&quot;colorType&quot;:1,&quot;foreColorIndex&quot;:5,&quot;pos&quot;:1,&quot;transparency&quot;:0.7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1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62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ID" val="diagram20234862_1*l_h_a*1_2_1"/>
  <p:tag name="KSO_WM_UNIT_INDEX" val="1_2_1"/>
  <p:tag name="KSO_WM_BEAUTIFY_FLAG" val="#wm#"/>
  <p:tag name="KSO_WM_DIAGRAM_GROUP_CODE" val="l1-1"/>
  <p:tag name="KSO_WM_UNIT_PRESET_TEXT" val="此处添加项标题"/>
  <p:tag name="KSO_WM_UNIT_TEXT_FILL_FORE_SCHEMECOLOR_INDEX" val="3"/>
  <p:tag name="KSO_WM_UNIT_TEXT_FILL_TYPE" val="3"/>
  <p:tag name="KSO_WM_UNIT_TEXT_TYPE" val="1"/>
  <p:tag name="KSO_WM_DIAGRAM_USE_COLOR_VALUE" val="{&quot;color_scheme&quot;:1,&quot;color_type&quot;:1,&quot;theme_color_indexes&quot;:[5,6,5,6,5,6]}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4"/>
  <p:tag name="KSO_WM_UNIT_ID" val="diagram20234862_1*l_h_i*1_2_4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6"/>
  <p:tag name="KSO_WM_UNIT_ID" val="diagram20234862_1*l_h_i*1_2_6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4862_1*l_h_i*1_2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4862_1*l_h_i*1_2_3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4862_1*l_h_i*1_1_2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4862_1*l_h_i*1_2_2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1"/>
  <p:tag name="KSO_WM_UNIT_ID" val="diagram20234862_1*l_h_i*1_2_1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300000190734863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UNIT_TYPE" val="l_h_i"/>
  <p:tag name="KSO_WM_UNIT_INDEX" val="1_2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1"/>
  <p:tag name="KSO_WM_UNIT_ID" val="diagram20234862_1*l_h_i*1_1_1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300000190734863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40495153_1*l_h_i*1_1_2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40495153_1*l_h_a*1_1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编辑添加项目标题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40495153_1*l_h_i*1_2_2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40495153_1*l_h_f*1_2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添加文本具体内容，请尽量简明扼要地阐述您的内容观点。根据需要可酌情增减文字以便观者能够准确地理解您传达的思想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40495153_1*l_h_a*1_2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编辑添加项目标题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40495153_1*l_h_i*1_1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40495153_1*l_h_i*1_2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40495153_1*l_h_f*1_1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添加文本，请尽量简明扼要地阐述您的内容观点。根据需要可酌情增减文字以便观者能够准确地理解您传达的思想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14.xml><?xml version="1.0" encoding="utf-8"?>
<p:tagLst xmlns:p="http://schemas.openxmlformats.org/presentationml/2006/main">
  <p:tag name="KSO_WM_UNIT_TYPE" val="l_h_i"/>
  <p:tag name="KSO_WM_UNIT_INDEX" val="1_3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141.xml><?xml version="1.0" encoding="utf-8"?>
<p:tagLst xmlns:p="http://schemas.openxmlformats.org/presentationml/2006/main">
  <p:tag name="KSO_WM_UNIT_PIC_EFFECT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8566_1*i*2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8566_1*i*3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8566_1*i*4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45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566_1*i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8566_1*i*5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8566_1*i*6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49.xml><?xml version="1.0" encoding="utf-8"?>
<p:tagLst xmlns:p="http://schemas.openxmlformats.org/presentationml/2006/main">
  <p:tag name="KSO_WM_UNIT_PLACING_PICTURE_USER_VIEWPORT" val="{&quot;height&quot;:4162,&quot;width&quot;:14825}"/>
</p:tagLst>
</file>

<file path=ppt/tags/tag15.xml><?xml version="1.0" encoding="utf-8"?>
<p:tagLst xmlns:p="http://schemas.openxmlformats.org/presentationml/2006/main">
  <p:tag name="KSO_WM_UNIT_TYPE" val="l_h_i"/>
  <p:tag name="KSO_WM_UNIT_INDEX" val="1_2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50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451]}"/>
</p:tagLst>
</file>

<file path=ppt/tags/tag151.xml><?xml version="1.0" encoding="utf-8"?>
<p:tagLst xmlns:p="http://schemas.openxmlformats.org/presentationml/2006/main">
  <p:tag name="TABLE_ENDDRAG_ORIGIN_RECT" val="729*319"/>
  <p:tag name="TABLE_ENDDRAG_RECT" val="91*122*729*319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</p:tagLst>
</file>

<file path=ppt/tags/tag15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</p:tagLst>
</file>

<file path=ppt/tags/tag154.xml><?xml version="1.0" encoding="utf-8"?>
<p:tagLst xmlns:p="http://schemas.openxmlformats.org/presentationml/2006/main">
  <p:tag name="KSO_WM_DIAGRAM_VIRTUALLY_FRAME" val="{&quot;height&quot;:377.8,&quot;left&quot;:108,&quot;top&quot;:126.15,&quot;width&quot;:567.5}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10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1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4000000059604645,&quot;colorType&quot;:1,&quot;foreColorIndex&quot;:5,&quot;pos&quot;:0.03999999910593033,&quot;transparency&quot;:0},{&quot;brightness&quot;:-0.019999999552965164,&quot;colorType&quot;:1,&quot;foreColorIndex&quot;:14,&quot;pos&quot;:0.44999998807907104,&quot;transparency&quot;:0.75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6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6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solid&quot;:{&quot;brightness&quot;:0.800000011920929,&quot;colorType&quot;:1,&quot;foreColorIndex&quot;:5,&quot;transparency&quot;:0.5600000023841858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9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9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20000000298023224,&quot;colorType&quot;:1,&quot;foreColorIndex&quot;:5,&quot;pos&quot;:0,&quot;transparency&quot;:0.4000000059604645},{&quot;brightness&quot;:0.699999988079071,&quot;colorType&quot;:1,&quot;foreColorIndex&quot;:5,&quot;pos&quot;:0.7699999809265137,&quot;transparency&quot;:0.5},{&quot;brightness&quot;:0.3799999952316284,&quot;colorType&quot;:1,&quot;foreColorIndex&quot;:5,&quot;pos&quot;:1,&quot;transparency&quot;:0.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8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8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949999988079071},{&quot;brightness&quot;:0,&quot;colorType&quot;:1,&quot;foreColorIndex&quot;:5,&quot;pos&quot;:0.6399999856948853,&quot;transparency&quot;:0.75},{&quot;brightness&quot;:0,&quot;colorType&quot;:1,&quot;foreColorIndex&quot;:5,&quot;pos&quot;:1,&quot;transparency&quot;:1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7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7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16,&quot;pos&quot;:0.3700000047683716,&quot;transparency&quot;:0},{&quot;brightness&quot;:0,&quot;colorType&quot;:1,&quot;foreColorIndex&quot;:16,&quot;pos&quot;:0.8100000023841858,&quot;transparency&quot;:0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0.800000011920929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UNIT_TYPE" val="l_h_i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5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0.4699999988079071},{&quot;brightness&quot;:0,&quot;colorType&quot;:1,&quot;foreColorIndex&quot;:14,&quot;pos&quot;:0.6600000262260437,&quot;transparency&quot;:0.8100000023841858},{&quot;brightness&quot;:0,&quot;colorType&quot;:1,&quot;foreColorIndex&quot;:5,&quot;pos&quot;:0.25,&quot;transparency&quot;:0.6899999976158142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2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3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5024_2*n_h_i*1_1_3"/>
  <p:tag name="KSO_WM_TEMPLATE_CATEGORY" val="diagram"/>
  <p:tag name="KSO_WM_TEMPLATE_INDEX" val="20235024"/>
  <p:tag name="KSO_WM_UNIT_LAYERLEVEL" val="1_1_1"/>
  <p:tag name="KSO_WM_TAG_VERSION" val="3.0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7.8,&quot;left&quot;:108,&quot;top&quot;:126.15,&quot;width&quot;:567.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499999761581421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5024_2*n_h_i*1_1_4"/>
  <p:tag name="KSO_WM_TEMPLATE_CATEGORY" val="diagram"/>
  <p:tag name="KSO_WM_TEMPLATE_INDEX" val="20235024"/>
  <p:tag name="KSO_WM_UNIT_LAYERLEVEL" val="1_1_1"/>
  <p:tag name="KSO_WM_TAG_VERSION" val="3.0"/>
  <p:tag name="KSO_WM_UNIT_TYPE" val="n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7.8,&quot;left&quot;:108,&quot;top&quot;:126.15,&quot;width&quot;:567.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0.6499999761581421},{&quot;brightness&quot;:0,&quot;colorType&quot;:1,&quot;foreColorIndex&quot;:5,&quot;pos&quot;:0.1199999973177909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5024_2*n_h_a*1_1_1"/>
  <p:tag name="KSO_WM_TEMPLATE_CATEGORY" val="diagram"/>
  <p:tag name="KSO_WM_TEMPLATE_INDEX" val="2023502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77.8,&quot;left&quot;:108,&quot;top&quot;:126.15,&quot;width&quot;:567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项标题内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66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4374]}"/>
</p:tagLst>
</file>

<file path=ppt/tags/tag167.xml><?xml version="1.0" encoding="utf-8"?>
<p:tagLst xmlns:p="http://schemas.openxmlformats.org/presentationml/2006/main"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]}"/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,3332740]}"/>
</p:tagLst>
</file>

<file path=ppt/tags/tag17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2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2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3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TYPE" val="l_h_i"/>
  <p:tag name="KSO_WM_UNIT_INDEX" val="1_2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3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VALUE" val="11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10&quot;:[21559967],&quot;65&quot;:[40498681],&quot;70&quot;:[3333762,3429213]}"/>
</p:tagLst>
</file>

<file path=ppt/tags/tag22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]}"/>
</p:tagLst>
</file>

<file path=ppt/tags/tag2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3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3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5023_3*n_h_a*1_1_1"/>
  <p:tag name="KSO_WM_TEMPLATE_CATEGORY" val="diagram"/>
  <p:tag name="KSO_WM_TEMPLATE_INDEX" val="20235023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此处添加你的标题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4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4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1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2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2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gradient&quot;:[{&quot;brightness&quot;:0.4000000059604645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5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5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gradient&quot;:[{&quot;brightness&quot;:0,&quot;colorType&quot;:2,&quot;pos&quot;:0.6600000262260437,&quot;rgb&quot;:&quot;#376fff&quot;,&quot;transparency&quot;:1},{&quot;brightness&quot;:0,&quot;colorType&quot;:1,&quot;foreColorIndex&quot;:5,&quot;pos&quot;:0.14000000059604645,&quot;transparency&quot;:1},{&quot;brightness&quot;:0,&quot;colorType&quot;:2,&quot;pos&quot;:0,&quot;rgb&quot;:&quot;#376fff&quot;,&quot;transparency&quot;:0.8399999737739563},{&quot;brightness&quot;:0,&quot;colorType&quot;:1,&quot;foreColorIndex&quot;:5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UNIT_TYPE" val="l_h_i"/>
  <p:tag name="KSO_WM_UNIT_INDEX" val="1_3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2_1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2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50000023841857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1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1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2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2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3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3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4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4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5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5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5023_3*n_h_h_a*1_2_1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5023_3*n_h_h_f*1_2_1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5023_3*n_h_h_a*1_2_2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5023_3*n_h_h_f*1_2_2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UNIT_TYPE" val="l_h_i"/>
  <p:tag name="KSO_WM_UNIT_INDEX" val="1_2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5023_3*n_h_h_a*1_2_3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5023_3*n_h_h_f*1_2_3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5023_3*n_h_h_a*1_2_4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5023_3*n_h_h_f*1_2_4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5_1"/>
  <p:tag name="KSO_WM_UNIT_ID" val="diagram20235023_3*n_h_h_a*1_2_5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5023_3*n_h_h_f*1_2_5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5_2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5_2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1_2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1_2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89.1749969482422,&quot;left&quot;:54.32501220703125,&quot;top&quot;:134.05,&quot;width&quot;:851.3500271630476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32765]}"/>
</p:tagLst>
</file>

<file path=ppt/tags/tag49.xml><?xml version="1.0" encoding="utf-8"?>
<p:tagLst xmlns:p="http://schemas.openxmlformats.org/presentationml/2006/main">
  <p:tag name="KSO_WM_DIAGRAM_VIRTUALLY_FRAME" val="{&quot;height&quot;:280.8500061035156,&quot;left&quot;:91.44999999999996,&quot;top&quot;:159.2,&quot;width&quot;:749.75}"/>
</p:tagLst>
</file>

<file path=ppt/tags/tag5.xml><?xml version="1.0" encoding="utf-8"?>
<p:tagLst xmlns:p="http://schemas.openxmlformats.org/presentationml/2006/main">
  <p:tag name="KSO_WM_UNIT_TYPE" val="l_h_i"/>
  <p:tag name="KSO_WM_UNIT_INDEX" val="1_1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5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1"/>
  <p:tag name="KSO_WM_UNIT_ID" val="diagram40493068_1*n_h_i*1_2_1"/>
  <p:tag name="KSO_WM_TEMPLATE_CATEGORY" val="diagram"/>
  <p:tag name="KSO_WM_TEMPLATE_INDEX" val="40493068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89999985694885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40493068_1*n_h_a*1_1_1"/>
  <p:tag name="KSO_WM_TEMPLATE_CATEGORY" val="diagram"/>
  <p:tag name="KSO_WM_TEMPLATE_INDEX" val="40493068"/>
  <p:tag name="KSO_WM_UNIT_LAYERLEVEL" val="1_1_1"/>
  <p:tag name="KSO_WM_TAG_VERSION" val="3.0"/>
  <p:tag name="KSO_WM_BEAUTIFY_FLAG" val="#wm#"/>
  <p:tag name="KSO_WM_UNIT_FILL_TYPE" val="3"/>
  <p:tag name="KSO_WM_UNIT_PRESET_TEXT" val="添加标题内容"/>
  <p:tag name="KSO_WM_UNIT_VALUE" val="29"/>
  <p:tag name="KSO_WM_UNIT_TEXT_TYPE" val="1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gradient&quot;:[{&quot;brightness&quot;:0.4000000059604645,&quot;colorType&quot;:1,&quot;foreColorIndex&quot;:5,&quot;pos&quot;:0,&quot;transparency&quot;:0.20000000298023224},{&quot;brightness&quot;:0,&quot;colorType&quot;:1,&quot;foreColorIndex&quot;:5,&quot;pos&quot;:0.8899999856948853,&quot;transparency&quot;:0}],&quot;type&quot;:3},&quot;glow&quot;:{&quot;colorType&quot;:0},&quot;line&quot;:{&quot;type&quot;:0},&quot;shadow&quot;:{&quot;brightness&quot;:-0.2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40493068_1*n_h_i*1_1_1"/>
  <p:tag name="KSO_WM_TEMPLATE_CATEGORY" val="diagram"/>
  <p:tag name="KSO_WM_TEMPLATE_INDEX" val="40493068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5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0*11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1_1"/>
  <p:tag name="KSO_WM_UNIT_ID" val="diagram40493068_1*n_h_h_x*1_2_1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9300000071525574,&quot;transparency&quot;:0}],&quot;type&quot;:3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40493068_1*n_h_h_f*1_2_1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"/>
  <p:tag name="KSO_WM_UNIT_VALUE" val="76"/>
  <p:tag name="KSO_WM_UNIT_TEXT_TYPE" val="1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40493068_1*n_h_h_f*1_2_2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PRESET_TEXT" val="简明扼要地阐述您的观点。根据需要可酌情增减文字，以便观者准确地理解您传达的思想。单击此处添加文本"/>
  <p:tag name="KSO_WM_UNIT_VALUE" val="76"/>
  <p:tag name="KSO_WM_UNIT_TEXT_TYPE" val="1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00*10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2_1"/>
  <p:tag name="KSO_WM_UNIT_ID" val="diagram40493068_1*n_h_h_x*1_2_2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9300000071525574,&quot;transparency&quot;:0}],&quot;type&quot;:3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58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59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</p:tagLst>
</file>

<file path=ppt/tags/tag6.xml><?xml version="1.0" encoding="utf-8"?>
<p:tagLst xmlns:p="http://schemas.openxmlformats.org/presentationml/2006/main">
  <p:tag name="KSO_WM_UNIT_TYPE" val="l_h_i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60.xml><?xml version="1.0" encoding="utf-8"?>
<p:tagLst xmlns:p="http://schemas.openxmlformats.org/presentationml/2006/main">
  <p:tag name="KSO_WM_DIAGRAM_VIRTUALLY_FRAME" val="{&quot;height&quot;:269,&quot;left&quot;:91.8,&quot;top&quot;:181.8,&quot;width&quot;:644.55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451_3*n_h_i*1_2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YPE" val="n_h_i"/>
  <p:tag name="KSO_WM_UNIT_INDEX" val="1_2_1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33000001311302185,&quot;transparency&quot;:1},{&quot;brightness&quot;:0,&quot;colorType&quot;:1,&quot;foreColorIndex&quot;:5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451_3*n_h_i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YPE" val="n_h_i"/>
  <p:tag name="KSO_WM_UNIT_INDEX" val="1_1_1"/>
  <p:tag name="KSO_WM_UNIT_FILL_TYPE" val="3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.4000000059604645,&quot;colorType&quot;:1,&quot;foreColorIndex&quot;:5,&quot;pos&quot;:0.18000000715255737,&quot;transparency&quot;:1},{&quot;brightness&quot;:0.20000000298023224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451_3*n_h_a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TYPE" val="n_h_a"/>
  <p:tag name="KSO_WM_UNIT_INDEX" val="1_1_1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1_1"/>
  <p:tag name="KSO_WM_UNIT_ID" val="diagram20231451_3*n_h_h_i*1_2_1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1_2"/>
  <p:tag name="KSO_WM_UNIT_ID" val="diagram20231451_3*n_h_h_i*1_2_1_2"/>
  <p:tag name="KSO_WM_BEAUTIFY_FLAG" val="#wm#"/>
  <p:tag name="KSO_WM_DIAGRAM_USE_COLOR_VALUE" val="{&quot;color_scheme&quot;:1,&quot;color_type&quot;:1,&quot;theme_color_indexes&quot;:[5,6,5,6,5,6]}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1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f"/>
  <p:tag name="KSO_WM_UNIT_INDEX" val="1_2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D" val="diagram20231451_3*n_h_h_f*1_2_1_1"/>
  <p:tag name="KSO_WM_UNIT_SUBTYPE" val="a"/>
  <p:tag name="KSO_WM_UNIT_TEXT_LAYER_COUNT" val="1"/>
  <p:tag name="KSO_WM_UNIT_NOCLEAR" val="0"/>
  <p:tag name="KSO_WM_UNIT_TEXT_TYPE" val="1"/>
  <p:tag name="KSO_WM_BEAUTIFY_FLAG" val="#wm#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2_1"/>
  <p:tag name="KSO_WM_UNIT_ID" val="diagram20231451_3*n_h_h_i*1_2_2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2_2"/>
  <p:tag name="KSO_WM_UNIT_ID" val="diagram20231451_3*n_h_h_i*1_2_2_2"/>
  <p:tag name="KSO_WM_BEAUTIFY_FLAG" val="#wm#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1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1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2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f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2_1"/>
  <p:tag name="KSO_WM_UNIT_ID" val="diagram20231451_3*n_h_h_f*1_2_2_1"/>
  <p:tag name="KSO_WM_UNIT_SUBTYPE" val="a"/>
  <p:tag name="KSO_WM_UNIT_TEXT_LAYER_COUNT" val="1"/>
  <p:tag name="KSO_WM_UNIT_NOCLEAR" val="0"/>
  <p:tag name="KSO_WM_UNIT_TEXT_TYPE" val="1"/>
  <p:tag name="KSO_WM_UNIT_VALUE" val="156"/>
  <p:tag name="KSO_WM_BEAUTIFY_FLAG" val="#wm#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3_1"/>
  <p:tag name="KSO_WM_UNIT_ID" val="diagram20231451_3*n_h_h_i*1_2_3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3_2"/>
  <p:tag name="KSO_WM_UNIT_ID" val="diagram20231451_3*n_h_h_i*1_2_3_2"/>
  <p:tag name="KSO_WM_BEAUTIFY_FLAG" val="#wm#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3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f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3_1"/>
  <p:tag name="KSO_WM_UNIT_ID" val="diagram20231451_3*n_h_h_f*1_2_3_1"/>
  <p:tag name="KSO_WM_UNIT_SUBTYPE" val="a"/>
  <p:tag name="KSO_WM_UNIT_TEXT_LAYER_COUNT" val="1"/>
  <p:tag name="KSO_WM_UNIT_NOCLEAR" val="0"/>
  <p:tag name="KSO_WM_UNIT_TEXT_TYPE" val="1"/>
  <p:tag name="KSO_WM_BEAUTIFY_FLAG" val="#wm#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4_1"/>
  <p:tag name="KSO_WM_UNIT_ID" val="diagram20231451_3*n_h_h_i*1_2_4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4_2"/>
  <p:tag name="KSO_WM_UNIT_ID" val="diagram20231451_3*n_h_h_i*1_2_4_2"/>
  <p:tag name="KSO_WM_BEAUTIFY_FLAG" val="#wm#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4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DIAGRAM_GROUP_CODE" val="n1-1"/>
  <p:tag name="KSO_WM_UNIT_TYPE" val="n_h_h_f"/>
  <p:tag name="KSO_WM_UNIT_INDEX" val="1_2_4_1"/>
  <p:tag name="KSO_WM_UNIT_ID" val="diagram20231451_3*n_h_h_f*1_2_4_1"/>
  <p:tag name="KSO_WM_UNIT_TEXT_LAYER_COUNT" val="1"/>
  <p:tag name="KSO_WM_UNIT_TEXT_TYPE" val="1"/>
  <p:tag name="KSO_WM_BEAUTIFY_FLAG" val="#wm#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449.1438582677165,&quot;top&quot;:106.57559055118111,&quot;width&quot;:468.5561417322835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43_2*n_h_i*1_2_2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43_2*n_h_i*1_2_3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43_2*n_h_i*1_2_4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2_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8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643_2*n_h_h_f*1_2_1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输入你的项正文，文字是您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43_2*n_h_h_i*1_2_1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8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643_2*n_h_h_f*1_2_2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输入你的项正文，文字是您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43_2*n_h_h_i*1_2_2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643_2*n_h_h_f*1_2_3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输入你的项正文，文字是您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3_1"/>
  <p:tag name="KSO_WM_UNIT_ID" val="diagram20231643_2*n_h_h_i*1_2_3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643_2*n_h_a*1_1_1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UNIT_TEXT_TYPE" val="0"/>
  <p:tag name="KSO_WM_UNIT_NOCLEAR" val="1"/>
  <p:tag name="KSO_WM_UNIT_PRESET_TEXT" val="02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903]}"/>
</p:tagLst>
</file>

<file path=ppt/tags/tag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WPS​​">
  <a:themeElements>
    <a:clrScheme name="自定义 80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F62AE"/>
      </a:accent1>
      <a:accent2>
        <a:srgbClr val="54A6FF"/>
      </a:accent2>
      <a:accent3>
        <a:srgbClr val="75B8E8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14">
      <a:majorFont>
        <a:latin typeface="Times New Roman"/>
        <a:ea typeface="造字工房版黑体"/>
        <a:cs typeface=""/>
      </a:majorFont>
      <a:minorFont>
        <a:latin typeface="Times New Roman"/>
        <a:ea typeface="阿里巴巴普惠体 Medium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2128</Words>
  <Application>WPS 文字</Application>
  <PresentationFormat>宽屏</PresentationFormat>
  <Paragraphs>354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59" baseType="lpstr">
      <vt:lpstr>Arial</vt:lpstr>
      <vt:lpstr>宋体</vt:lpstr>
      <vt:lpstr>Wingdings</vt:lpstr>
      <vt:lpstr>+中文标题</vt:lpstr>
      <vt:lpstr>苹方-简</vt:lpstr>
      <vt:lpstr>Calibri</vt:lpstr>
      <vt:lpstr>汉仪中黑S</vt:lpstr>
      <vt:lpstr>汉仪中黑KW</vt:lpstr>
      <vt:lpstr>Wingdings</vt:lpstr>
      <vt:lpstr>+中文正文</vt:lpstr>
      <vt:lpstr>造字工房版黑体</vt:lpstr>
      <vt:lpstr>Times New Roman</vt:lpstr>
      <vt:lpstr>阿里巴巴普惠体 Medium</vt:lpstr>
      <vt:lpstr>微软雅黑</vt:lpstr>
      <vt:lpstr>汉仪旗黑</vt:lpstr>
      <vt:lpstr>宋体</vt:lpstr>
      <vt:lpstr>Arial Unicode MS</vt:lpstr>
      <vt:lpstr>Helvetica Neue</vt:lpstr>
      <vt:lpstr>汉仪书宋二KW</vt:lpstr>
      <vt:lpstr>微软雅黑</vt:lpstr>
      <vt:lpstr>汉仪中黑S</vt:lpstr>
      <vt:lpstr>黑体</vt:lpstr>
      <vt:lpstr>MiSans Normal</vt:lpstr>
      <vt:lpstr>Segoe UI</vt:lpstr>
      <vt:lpstr>MiSans Normal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WPS_1760149437</cp:lastModifiedBy>
  <cp:revision>18</cp:revision>
  <dcterms:created xsi:type="dcterms:W3CDTF">2025-12-16T13:00:20Z</dcterms:created>
  <dcterms:modified xsi:type="dcterms:W3CDTF">2025-12-16T13:00:20Z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A1099CD7A80A4675B2158540EE5A3AD2_13</vt:lpwstr>
  </property>
</Properties>
</file>